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2" r:id="rId6"/>
    <p:sldMasterId id="2147483663" r:id="rId7"/>
    <p:sldMasterId id="214748367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24">
          <p15:clr>
            <a:srgbClr val="A4A3A4"/>
          </p15:clr>
        </p15:guide>
        <p15:guide id="2" pos="3816">
          <p15:clr>
            <a:srgbClr val="A4A3A4"/>
          </p15:clr>
        </p15:guide>
      </p15:sldGuideLst>
    </p:ext>
    <p:ext uri="http://customooxmlschemas.google.com/">
      <go:slidesCustomData xmlns:go="http://customooxmlschemas.google.com/" r:id="rId29" roundtripDataSignature="AMtx7mgXgYxq9+SmFwkQ6jW1yS0FM7OJ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51AE8B-7192-47EA-8F9A-4D04BA073E25}">
  <a:tblStyle styleId="{BE51AE8B-7192-47EA-8F9A-4D04BA073E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24" orient="horz"/>
        <p:guide pos="381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customschemas.google.com/relationships/presentationmetadata" Target="metadata"/><Relationship Id="rId7" Type="http://schemas.openxmlformats.org/officeDocument/2006/relationships/slideMaster" Target="slideMasters/slideMaster3.xml"/><Relationship Id="rId8" Type="http://schemas.openxmlformats.org/officeDocument/2006/relationships/slideMaster" Target="slideMasters/slideMaster4.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hr-H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hr-HR"/>
              <a:t>Hello - our team of changemakers is called Echo.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hr-HR" sz="1100">
                <a:latin typeface="Arial"/>
                <a:ea typeface="Arial"/>
                <a:cs typeface="Arial"/>
                <a:sym typeface="Arial"/>
              </a:rPr>
              <a:t>We chose this name so we can get the message of our work across the world. Constantly reverberating our positive message of hope.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01" name="Google Shape;2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hr-HR"/>
              <a:t>(Fatimah) This is similar to the fish analogy:</a:t>
            </a:r>
            <a:endParaRPr/>
          </a:p>
          <a:p>
            <a:pPr indent="0" lvl="0" marL="0" rtl="0" algn="l">
              <a:spcBef>
                <a:spcPts val="0"/>
              </a:spcBef>
              <a:spcAft>
                <a:spcPts val="0"/>
              </a:spcAft>
              <a:buNone/>
            </a:pPr>
            <a:r>
              <a:rPr lang="hr-HR"/>
              <a:t>Instead of giving a man fish, teach him how to fish.</a:t>
            </a:r>
            <a:endParaRPr/>
          </a:p>
        </p:txBody>
      </p:sp>
      <p:sp>
        <p:nvSpPr>
          <p:cNvPr id="297" name="Google Shape;2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Here are main problems arising from our problem statement</a:t>
            </a:r>
            <a:endParaRPr/>
          </a:p>
        </p:txBody>
      </p:sp>
      <p:sp>
        <p:nvSpPr>
          <p:cNvPr id="303" name="Google Shape;30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Visual representation of our platform’s impact, focus of the speaker should be on why and how everyone affected becomes happy because of our agenda, introduction to the platform idea</a:t>
            </a:r>
            <a:endParaRPr/>
          </a:p>
        </p:txBody>
      </p:sp>
      <p:sp>
        <p:nvSpPr>
          <p:cNvPr id="341" name="Google Shape;34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759aff25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759aff25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c759aff250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r-H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Timeline of the project, focus on where would the money go (development of the platform, marketing)</a:t>
            </a:r>
            <a:endParaRPr/>
          </a:p>
        </p:txBody>
      </p:sp>
      <p:sp>
        <p:nvSpPr>
          <p:cNvPr id="379" name="Google Shape;37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Okay, so here is the brief description of the platform presented through three goals with their corresponding description and key players. We also need revenue streams, I believe the price for first goal as presented in thep slide above should be symbolic with our main revenue stream being additional fee. First and second goal would also serve as great bait-hook marketing which is extremely useful.</a:t>
            </a:r>
            <a:endParaRPr/>
          </a:p>
        </p:txBody>
      </p:sp>
      <p:sp>
        <p:nvSpPr>
          <p:cNvPr id="412" name="Google Shape;41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End of story, everyone affected is happy</a:t>
            </a:r>
            <a:endParaRPr/>
          </a:p>
        </p:txBody>
      </p:sp>
      <p:sp>
        <p:nvSpPr>
          <p:cNvPr id="421" name="Google Shape;4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759aff250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759aff250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c759aff250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r-H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We should have a detailed description of ourselves, investors must fully understand who we are, our main past projects should be expressed in logo form under our pictures for additional credibility</a:t>
            </a:r>
            <a:endParaRPr/>
          </a:p>
        </p:txBody>
      </p:sp>
      <p:sp>
        <p:nvSpPr>
          <p:cNvPr id="435" name="Google Shape;43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HR"/>
              <a:t>Hello - our team of changemakers is called Echo. Introduce each of us - names, places. We chose the name Echo because we wanted our message of ending poverty to resonate throughout the world.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hr-HR" sz="1100">
                <a:latin typeface="Arial"/>
                <a:ea typeface="Arial"/>
                <a:cs typeface="Arial"/>
                <a:sym typeface="Arial"/>
              </a:rPr>
              <a:t>(Fatimah) We chose to focus our project on SDG 1 - No Poverty, because we believe that there’s no excuse for the fatal cycle to continue. One of our primary motives were that poverty is interconnected with many other key goals for overall sustainability such as climate action, education or innovation and infrastructure. We believe that we can tackle issues of poverty by improving infrastructure and working on challenges with access to resources: ultimately, we believe that ending poverty will be the key to promoting sustainable development worldwide.</a:t>
            </a:r>
            <a:endParaRPr sz="1100">
              <a:latin typeface="Arial"/>
              <a:ea typeface="Arial"/>
              <a:cs typeface="Arial"/>
              <a:sym typeface="Arial"/>
            </a:endParaRPr>
          </a:p>
        </p:txBody>
      </p:sp>
      <p:sp>
        <p:nvSpPr>
          <p:cNvPr id="215" name="Google Shape;2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hr-HR"/>
              <a:t>Which element of the goal did we focus in on and brief explanation why (will correlate with what we have already said):</a:t>
            </a:r>
            <a:endParaRPr/>
          </a:p>
          <a:p>
            <a:pPr indent="-298450" lvl="0" marL="457200" rtl="0" algn="l">
              <a:spcBef>
                <a:spcPts val="0"/>
              </a:spcBef>
              <a:spcAft>
                <a:spcPts val="0"/>
              </a:spcAft>
              <a:buClr>
                <a:schemeClr val="dk1"/>
              </a:buClr>
              <a:buSzPts val="1100"/>
              <a:buFont typeface="Calibri"/>
              <a:buChar char="-"/>
            </a:pPr>
            <a:r>
              <a:rPr lang="hr-HR"/>
              <a:t>Research of different patterns of poverty especially amongst young people</a:t>
            </a:r>
            <a:endParaRPr/>
          </a:p>
          <a:p>
            <a:pPr indent="-298450" lvl="0" marL="457200" rtl="0" algn="l">
              <a:spcBef>
                <a:spcPts val="0"/>
              </a:spcBef>
              <a:spcAft>
                <a:spcPts val="0"/>
              </a:spcAft>
              <a:buClr>
                <a:schemeClr val="dk1"/>
              </a:buClr>
              <a:buSzPts val="1100"/>
              <a:buFont typeface="Calibri"/>
              <a:buChar char="-"/>
            </a:pPr>
            <a:r>
              <a:rPr lang="hr-HR"/>
              <a:t>Why we chose to research the places we did</a:t>
            </a:r>
            <a:endParaRPr/>
          </a:p>
          <a:p>
            <a:pPr indent="-298450" lvl="0" marL="457200" rtl="0" algn="l">
              <a:spcBef>
                <a:spcPts val="0"/>
              </a:spcBef>
              <a:spcAft>
                <a:spcPts val="0"/>
              </a:spcAft>
              <a:buClr>
                <a:schemeClr val="dk1"/>
              </a:buClr>
              <a:buSzPts val="1100"/>
              <a:buFont typeface="Calibri"/>
              <a:buChar char="-"/>
            </a:pPr>
            <a:r>
              <a:rPr lang="hr-HR"/>
              <a:t>- we need to be as specific as possible – what makes our project special – what is the occurring problem arising in all the countries investigated? – introduction to the project as a whole, finish should be a description in one sentence, a motto grasping the very core of the project – possibly (building the economy by seeing and watering the potential already there, only thing needed for success is leadership/direction and we are bringing it in heaps) – meaning -  we know, because of our research and problem-solving skills, where to strike to solve economic problems of the area we are helping</a:t>
            </a:r>
            <a:endParaRPr/>
          </a:p>
          <a:p>
            <a:pPr indent="0" lvl="0" marL="0" rtl="0" algn="l">
              <a:spcBef>
                <a:spcPts val="0"/>
              </a:spcBef>
              <a:spcAft>
                <a:spcPts val="0"/>
              </a:spcAft>
              <a:buNone/>
            </a:pPr>
            <a:r>
              <a:t/>
            </a:r>
            <a:endParaRPr/>
          </a:p>
          <a:p>
            <a:pPr indent="0" lvl="0" marL="0" rtl="0" algn="l">
              <a:spcBef>
                <a:spcPts val="0"/>
              </a:spcBef>
              <a:spcAft>
                <a:spcPts val="0"/>
              </a:spcAft>
              <a:buNone/>
            </a:pPr>
            <a:r>
              <a:rPr lang="hr-HR" u="sng"/>
              <a:t>My speech </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hr-HR"/>
              <a:t>We</a:t>
            </a:r>
            <a:r>
              <a:rPr lang="hr-HR"/>
              <a:t> focused on where the unstable economy perpetuates the cycle of poverty. By discussion and explorative research of </a:t>
            </a:r>
            <a:r>
              <a:rPr lang="hr-HR"/>
              <a:t>inhabited</a:t>
            </a:r>
            <a:r>
              <a:rPr lang="hr-HR"/>
              <a:t> economic growth we </a:t>
            </a:r>
            <a:r>
              <a:rPr lang="hr-HR"/>
              <a:t>identified</a:t>
            </a:r>
            <a:r>
              <a:rPr lang="hr-HR"/>
              <a:t> the the most affected country in this sector of poverty. Our research journey and personal connections led us to Croatia. We believe that there are much effective ways to tackle the economic instability of small businesses which then prevents them going into a deeper financial problem.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hr-HR"/>
              <a:t>(Read out Needs Statement)</a:t>
            </a:r>
            <a:endParaRPr/>
          </a:p>
        </p:txBody>
      </p:sp>
      <p:sp>
        <p:nvSpPr>
          <p:cNvPr id="229" name="Google Shape;2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spcBef>
                <a:spcPts val="0"/>
              </a:spcBef>
              <a:spcAft>
                <a:spcPts val="0"/>
              </a:spcAft>
              <a:buClr>
                <a:schemeClr val="dk1"/>
              </a:buClr>
              <a:buSzPts val="1100"/>
              <a:buFont typeface="Calibri"/>
              <a:buNone/>
            </a:pPr>
            <a:r>
              <a:rPr lang="hr-HR"/>
              <a:t>Graphs representing everything said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Okay, here we are. The main problem slide regarding Croatia. Main point is here. Abundance of OPGs, economy doesn’t incorporate them and is failing. The upper picture is of utmost importance, it clearly shows how OPGs currently operate (like in middle ages), it’s on us to show this to the investors.</a:t>
            </a:r>
            <a:endParaRPr/>
          </a:p>
        </p:txBody>
      </p:sp>
      <p:sp>
        <p:nvSpPr>
          <p:cNvPr id="248" name="Google Shape;24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hr-HR"/>
              <a:t>Story begins, we have three main representatives of groups of people affected by the problem we are trying to solve. Matej is a Croatian farmer (real-life farmer; sort of local celebrity in Croatia as of this year, has a tragic backstory, ideal representative of OPG owner), Branko is a representative of the older OPG owners population and Zoran Milanovic is Croatia’s president and the umbrella representative of the major economic processes in Croatia, through him we will present why economy is in bad shape and why it should be sustainable</a:t>
            </a:r>
            <a:endParaRPr/>
          </a:p>
        </p:txBody>
      </p:sp>
      <p:sp>
        <p:nvSpPr>
          <p:cNvPr id="287" name="Google Shape;28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grpSp>
        <p:nvGrpSpPr>
          <p:cNvPr id="11" name="Google Shape;11;p22"/>
          <p:cNvGrpSpPr/>
          <p:nvPr/>
        </p:nvGrpSpPr>
        <p:grpSpPr>
          <a:xfrm>
            <a:off x="1" y="6597853"/>
            <a:ext cx="12192000" cy="260147"/>
            <a:chOff x="4379494" y="697832"/>
            <a:chExt cx="2586787" cy="168442"/>
          </a:xfrm>
        </p:grpSpPr>
        <p:sp>
          <p:nvSpPr>
            <p:cNvPr id="12" name="Google Shape;12;p22"/>
            <p:cNvSpPr/>
            <p:nvPr/>
          </p:nvSpPr>
          <p:spPr>
            <a:xfrm>
              <a:off x="4379494" y="697832"/>
              <a:ext cx="517358" cy="16844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22"/>
            <p:cNvSpPr/>
            <p:nvPr/>
          </p:nvSpPr>
          <p:spPr>
            <a:xfrm>
              <a:off x="4896852" y="697832"/>
              <a:ext cx="517358" cy="16844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2"/>
            <p:cNvSpPr/>
            <p:nvPr/>
          </p:nvSpPr>
          <p:spPr>
            <a:xfrm>
              <a:off x="5414209" y="697832"/>
              <a:ext cx="517358" cy="16844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22"/>
            <p:cNvSpPr/>
            <p:nvPr/>
          </p:nvSpPr>
          <p:spPr>
            <a:xfrm>
              <a:off x="5931566" y="697832"/>
              <a:ext cx="517358" cy="1684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22"/>
            <p:cNvSpPr/>
            <p:nvPr/>
          </p:nvSpPr>
          <p:spPr>
            <a:xfrm>
              <a:off x="6448923" y="697832"/>
              <a:ext cx="517358" cy="1684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36"/>
          <p:cNvSpPr/>
          <p:nvPr/>
        </p:nvSpPr>
        <p:spPr>
          <a:xfrm>
            <a:off x="0" y="2858807"/>
            <a:ext cx="12191999" cy="2204134"/>
          </a:xfrm>
          <a:prstGeom prst="rect">
            <a:avLst/>
          </a:prstGeom>
          <a:gradFill>
            <a:gsLst>
              <a:gs pos="0">
                <a:srgbClr val="82C650">
                  <a:alpha val="0"/>
                </a:srgbClr>
              </a:gs>
              <a:gs pos="8000">
                <a:srgbClr val="82C650">
                  <a:alpha val="0"/>
                </a:srgbClr>
              </a:gs>
              <a:gs pos="45000">
                <a:srgbClr val="3F3F3F">
                  <a:alpha val="74901"/>
                </a:srgbClr>
              </a:gs>
              <a:gs pos="74000">
                <a:srgbClr val="3F3F3F">
                  <a:alpha val="69803"/>
                </a:srgbClr>
              </a:gs>
              <a:gs pos="96000">
                <a:srgbClr val="249ED2">
                  <a:alpha val="0"/>
                </a:srgbClr>
              </a:gs>
              <a:gs pos="100000">
                <a:srgbClr val="249ED2">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 name="Google Shape;59;p36"/>
          <p:cNvGrpSpPr/>
          <p:nvPr/>
        </p:nvGrpSpPr>
        <p:grpSpPr>
          <a:xfrm>
            <a:off x="753445" y="2639304"/>
            <a:ext cx="4261727" cy="3351921"/>
            <a:chOff x="2444748" y="555045"/>
            <a:chExt cx="7282048" cy="5727454"/>
          </a:xfrm>
        </p:grpSpPr>
        <p:sp>
          <p:nvSpPr>
            <p:cNvPr id="60" name="Google Shape;60;p36"/>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36"/>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36"/>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36"/>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36"/>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36"/>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36"/>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36"/>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8" name="Google Shape;68;p36"/>
          <p:cNvSpPr/>
          <p:nvPr>
            <p:ph idx="2" type="pic"/>
          </p:nvPr>
        </p:nvSpPr>
        <p:spPr>
          <a:xfrm>
            <a:off x="930752" y="2858807"/>
            <a:ext cx="3907112" cy="218664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37"/>
          <p:cNvSpPr/>
          <p:nvPr/>
        </p:nvSpPr>
        <p:spPr>
          <a:xfrm>
            <a:off x="292770" y="312821"/>
            <a:ext cx="7503694" cy="6304547"/>
          </a:xfrm>
          <a:custGeom>
            <a:rect b="b" l="l" r="r" t="t"/>
            <a:pathLst>
              <a:path extrusionOk="0" h="6304547" w="8066763">
                <a:moveTo>
                  <a:pt x="0" y="0"/>
                </a:moveTo>
                <a:lnTo>
                  <a:pt x="8066763" y="0"/>
                </a:lnTo>
                <a:lnTo>
                  <a:pt x="5597407" y="6304547"/>
                </a:lnTo>
                <a:lnTo>
                  <a:pt x="0" y="6304547"/>
                </a:lnTo>
                <a:close/>
              </a:path>
            </a:pathLst>
          </a:cu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spTree>
      <p:nvGrpSpPr>
        <p:cNvPr id="71" name="Shape 71"/>
        <p:cNvGrpSpPr/>
        <p:nvPr/>
      </p:nvGrpSpPr>
      <p:grpSpPr>
        <a:xfrm>
          <a:off x="0" y="0"/>
          <a:ext cx="0" cy="0"/>
          <a:chOff x="0" y="0"/>
          <a:chExt cx="0" cy="0"/>
        </a:xfrm>
      </p:grpSpPr>
      <p:sp>
        <p:nvSpPr>
          <p:cNvPr id="72" name="Google Shape;72;p38"/>
          <p:cNvSpPr/>
          <p:nvPr>
            <p:ph idx="2" type="pic"/>
          </p:nvPr>
        </p:nvSpPr>
        <p:spPr>
          <a:xfrm>
            <a:off x="0" y="3"/>
            <a:ext cx="12192002" cy="376034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Image slide layout">
  <p:cSld name="10_Image slide layout">
    <p:spTree>
      <p:nvGrpSpPr>
        <p:cNvPr id="73" name="Shape 73"/>
        <p:cNvGrpSpPr/>
        <p:nvPr/>
      </p:nvGrpSpPr>
      <p:grpSpPr>
        <a:xfrm>
          <a:off x="0" y="0"/>
          <a:ext cx="0" cy="0"/>
          <a:chOff x="0" y="0"/>
          <a:chExt cx="0" cy="0"/>
        </a:xfrm>
      </p:grpSpPr>
      <p:sp>
        <p:nvSpPr>
          <p:cNvPr id="74" name="Google Shape;74;p39"/>
          <p:cNvSpPr/>
          <p:nvPr>
            <p:ph idx="2" type="pic"/>
          </p:nvPr>
        </p:nvSpPr>
        <p:spPr>
          <a:xfrm>
            <a:off x="815007" y="564046"/>
            <a:ext cx="6624018" cy="572990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2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2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2" name="Google Shape;82;p2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algn="r">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algn="r">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algn="r">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algn="r">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algn="r">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algn="r">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algn="r">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algn="r">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p51"/>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85" name="Google Shape;85;p51"/>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86" name="Google Shape;86;p5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52"/>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89" name="Google Shape;89;p5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5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53"/>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93" name="Google Shape;93;p53"/>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94" name="Google Shape;94;p5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5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5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8" name="Shape 98"/>
        <p:cNvGrpSpPr/>
        <p:nvPr/>
      </p:nvGrpSpPr>
      <p:grpSpPr>
        <a:xfrm>
          <a:off x="0" y="0"/>
          <a:ext cx="0" cy="0"/>
          <a:chOff x="0" y="0"/>
          <a:chExt cx="0" cy="0"/>
        </a:xfrm>
      </p:grpSpPr>
      <p:sp>
        <p:nvSpPr>
          <p:cNvPr id="99" name="Google Shape;99;p55"/>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100" name="Google Shape;100;p55"/>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101" name="Google Shape;101;p5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3"/>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marR="0" rtl="0" algn="ctr">
              <a:lnSpc>
                <a:spcPct val="90000"/>
              </a:lnSpc>
              <a:spcBef>
                <a:spcPts val="0"/>
              </a:spcBef>
              <a:spcAft>
                <a:spcPts val="0"/>
              </a:spcAft>
              <a:buClr>
                <a:schemeClr val="dk1"/>
              </a:buClr>
              <a:buSzPts val="5200"/>
              <a:buFont typeface="Arial"/>
              <a:buNone/>
              <a:defRPr b="0" i="0" sz="6933" u="none" cap="none" strike="noStrike">
                <a:solidFill>
                  <a:schemeClr val="dk1"/>
                </a:solidFill>
                <a:latin typeface="Arial"/>
                <a:ea typeface="Arial"/>
                <a:cs typeface="Arial"/>
                <a:sym typeface="Arial"/>
              </a:defRPr>
            </a:lvl1pPr>
            <a:lvl2pPr lvl="1" algn="ctr">
              <a:spcBef>
                <a:spcPts val="0"/>
              </a:spcBef>
              <a:spcAft>
                <a:spcPts val="0"/>
              </a:spcAft>
              <a:buSzPts val="5200"/>
              <a:buFont typeface="Arial"/>
              <a:buNone/>
              <a:defRPr sz="6933"/>
            </a:lvl2pPr>
            <a:lvl3pPr lvl="2" algn="ctr">
              <a:spcBef>
                <a:spcPts val="0"/>
              </a:spcBef>
              <a:spcAft>
                <a:spcPts val="0"/>
              </a:spcAft>
              <a:buSzPts val="5200"/>
              <a:buFont typeface="Arial"/>
              <a:buNone/>
              <a:defRPr sz="6933"/>
            </a:lvl3pPr>
            <a:lvl4pPr lvl="3" algn="ctr">
              <a:spcBef>
                <a:spcPts val="0"/>
              </a:spcBef>
              <a:spcAft>
                <a:spcPts val="0"/>
              </a:spcAft>
              <a:buSzPts val="5200"/>
              <a:buFont typeface="Arial"/>
              <a:buNone/>
              <a:defRPr sz="6933"/>
            </a:lvl4pPr>
            <a:lvl5pPr lvl="4" algn="ctr">
              <a:spcBef>
                <a:spcPts val="0"/>
              </a:spcBef>
              <a:spcAft>
                <a:spcPts val="0"/>
              </a:spcAft>
              <a:buSzPts val="5200"/>
              <a:buFont typeface="Arial"/>
              <a:buNone/>
              <a:defRPr sz="6933"/>
            </a:lvl5pPr>
            <a:lvl6pPr lvl="5" algn="ctr">
              <a:spcBef>
                <a:spcPts val="0"/>
              </a:spcBef>
              <a:spcAft>
                <a:spcPts val="0"/>
              </a:spcAft>
              <a:buSzPts val="5200"/>
              <a:buFont typeface="Arial"/>
              <a:buNone/>
              <a:defRPr sz="6933"/>
            </a:lvl6pPr>
            <a:lvl7pPr lvl="6" algn="ctr">
              <a:spcBef>
                <a:spcPts val="0"/>
              </a:spcBef>
              <a:spcAft>
                <a:spcPts val="0"/>
              </a:spcAft>
              <a:buSzPts val="5200"/>
              <a:buFont typeface="Arial"/>
              <a:buNone/>
              <a:defRPr sz="6933"/>
            </a:lvl7pPr>
            <a:lvl8pPr lvl="7" algn="ctr">
              <a:spcBef>
                <a:spcPts val="0"/>
              </a:spcBef>
              <a:spcAft>
                <a:spcPts val="0"/>
              </a:spcAft>
              <a:buSzPts val="5200"/>
              <a:buFont typeface="Arial"/>
              <a:buNone/>
              <a:defRPr sz="6933"/>
            </a:lvl8pPr>
            <a:lvl9pPr lvl="8" algn="ctr">
              <a:spcBef>
                <a:spcPts val="0"/>
              </a:spcBef>
              <a:spcAft>
                <a:spcPts val="0"/>
              </a:spcAft>
              <a:buSzPts val="5200"/>
              <a:buFont typeface="Arial"/>
              <a:buNone/>
              <a:defRPr sz="6933"/>
            </a:lvl9pPr>
          </a:lstStyle>
          <a:p/>
        </p:txBody>
      </p:sp>
      <p:sp>
        <p:nvSpPr>
          <p:cNvPr id="19" name="Google Shape;19;p23"/>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2800"/>
              <a:buFont typeface="Arial"/>
              <a:buNone/>
              <a:defRPr b="0" i="0" sz="3733" u="none" cap="none" strike="noStrike">
                <a:solidFill>
                  <a:schemeClr val="dk1"/>
                </a:solidFill>
                <a:latin typeface="Arial"/>
                <a:ea typeface="Arial"/>
                <a:cs typeface="Arial"/>
                <a:sym typeface="Arial"/>
              </a:defRPr>
            </a:lvl9pPr>
          </a:lstStyle>
          <a:p/>
        </p:txBody>
      </p:sp>
      <p:sp>
        <p:nvSpPr>
          <p:cNvPr id="20" name="Google Shape;20;p2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2" name="Shape 102"/>
        <p:cNvGrpSpPr/>
        <p:nvPr/>
      </p:nvGrpSpPr>
      <p:grpSpPr>
        <a:xfrm>
          <a:off x="0" y="0"/>
          <a:ext cx="0" cy="0"/>
          <a:chOff x="0" y="0"/>
          <a:chExt cx="0" cy="0"/>
        </a:xfrm>
      </p:grpSpPr>
      <p:sp>
        <p:nvSpPr>
          <p:cNvPr id="103" name="Google Shape;103;p56"/>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04" name="Google Shape;104;p5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05" name="Shape 105"/>
        <p:cNvGrpSpPr/>
        <p:nvPr/>
      </p:nvGrpSpPr>
      <p:grpSpPr>
        <a:xfrm>
          <a:off x="0" y="0"/>
          <a:ext cx="0" cy="0"/>
          <a:chOff x="0" y="0"/>
          <a:chExt cx="0" cy="0"/>
        </a:xfrm>
      </p:grpSpPr>
      <p:sp>
        <p:nvSpPr>
          <p:cNvPr id="106" name="Google Shape;106;p5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07" name="Google Shape;107;p57"/>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108" name="Google Shape;108;p57"/>
          <p:cNvSpPr txBox="1"/>
          <p:nvPr>
            <p:ph idx="1" type="subTitle"/>
          </p:nvPr>
        </p:nvSpPr>
        <p:spPr>
          <a:xfrm>
            <a:off x="354000" y="37374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09" name="Google Shape;109;p57"/>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0" name="Google Shape;110;p5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1" name="Shape 111"/>
        <p:cNvGrpSpPr/>
        <p:nvPr/>
      </p:nvGrpSpPr>
      <p:grpSpPr>
        <a:xfrm>
          <a:off x="0" y="0"/>
          <a:ext cx="0" cy="0"/>
          <a:chOff x="0" y="0"/>
          <a:chExt cx="0" cy="0"/>
        </a:xfrm>
      </p:grpSpPr>
      <p:sp>
        <p:nvSpPr>
          <p:cNvPr id="112" name="Google Shape;112;p58"/>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3" name="Google Shape;113;p5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4" name="Shape 114"/>
        <p:cNvGrpSpPr/>
        <p:nvPr/>
      </p:nvGrpSpPr>
      <p:grpSpPr>
        <a:xfrm>
          <a:off x="0" y="0"/>
          <a:ext cx="0" cy="0"/>
          <a:chOff x="0" y="0"/>
          <a:chExt cx="0" cy="0"/>
        </a:xfrm>
      </p:grpSpPr>
      <p:sp>
        <p:nvSpPr>
          <p:cNvPr id="115" name="Google Shape;115;p59"/>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116" name="Google Shape;116;p59"/>
          <p:cNvSpPr txBox="1"/>
          <p:nvPr>
            <p:ph idx="1" type="body"/>
          </p:nvPr>
        </p:nvSpPr>
        <p:spPr>
          <a:xfrm>
            <a:off x="415600" y="4202967"/>
            <a:ext cx="11360800" cy="17344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7" name="Google Shape;117;p5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6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3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3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129" name="Google Shape;129;p3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slovni slajd" type="title">
  <p:cSld name="TITLE">
    <p:spTree>
      <p:nvGrpSpPr>
        <p:cNvPr id="130" name="Shape 130"/>
        <p:cNvGrpSpPr/>
        <p:nvPr/>
      </p:nvGrpSpPr>
      <p:grpSpPr>
        <a:xfrm>
          <a:off x="0" y="0"/>
          <a:ext cx="0" cy="0"/>
          <a:chOff x="0" y="0"/>
          <a:chExt cx="0" cy="0"/>
        </a:xfrm>
      </p:grpSpPr>
      <p:sp>
        <p:nvSpPr>
          <p:cNvPr id="131" name="Google Shape;131;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3" name="Google Shape;13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slov i sadržaj" type="obj">
  <p:cSld name="OBJECT">
    <p:spTree>
      <p:nvGrpSpPr>
        <p:cNvPr id="136" name="Shape 136"/>
        <p:cNvGrpSpPr/>
        <p:nvPr/>
      </p:nvGrpSpPr>
      <p:grpSpPr>
        <a:xfrm>
          <a:off x="0" y="0"/>
          <a:ext cx="0" cy="0"/>
          <a:chOff x="0" y="0"/>
          <a:chExt cx="0" cy="0"/>
        </a:xfrm>
      </p:grpSpPr>
      <p:sp>
        <p:nvSpPr>
          <p:cNvPr id="137" name="Google Shape;13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aglavlje sekcije" type="secHead">
  <p:cSld name="SECTION_HEADER">
    <p:spTree>
      <p:nvGrpSpPr>
        <p:cNvPr id="142" name="Shape 142"/>
        <p:cNvGrpSpPr/>
        <p:nvPr/>
      </p:nvGrpSpPr>
      <p:grpSpPr>
        <a:xfrm>
          <a:off x="0" y="0"/>
          <a:ext cx="0" cy="0"/>
          <a:chOff x="0" y="0"/>
          <a:chExt cx="0" cy="0"/>
        </a:xfrm>
      </p:grpSpPr>
      <p:sp>
        <p:nvSpPr>
          <p:cNvPr id="143" name="Google Shape;143;p4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4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5" name="Google Shape;14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va sadržaja" type="twoObj">
  <p:cSld name="TWO_OBJECTS">
    <p:spTree>
      <p:nvGrpSpPr>
        <p:cNvPr id="148" name="Shape 148"/>
        <p:cNvGrpSpPr/>
        <p:nvPr/>
      </p:nvGrpSpPr>
      <p:grpSpPr>
        <a:xfrm>
          <a:off x="0" y="0"/>
          <a:ext cx="0" cy="0"/>
          <a:chOff x="0" y="0"/>
          <a:chExt cx="0" cy="0"/>
        </a:xfrm>
      </p:grpSpPr>
      <p:sp>
        <p:nvSpPr>
          <p:cNvPr id="149" name="Google Shape;14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33"/>
          <p:cNvSpPr/>
          <p:nvPr/>
        </p:nvSpPr>
        <p:spPr>
          <a:xfrm>
            <a:off x="0" y="2568742"/>
            <a:ext cx="12191999" cy="1720516"/>
          </a:xfrm>
          <a:prstGeom prst="rect">
            <a:avLst/>
          </a:prstGeom>
          <a:gradFill>
            <a:gsLst>
              <a:gs pos="0">
                <a:srgbClr val="82C650">
                  <a:alpha val="0"/>
                </a:srgbClr>
              </a:gs>
              <a:gs pos="8000">
                <a:srgbClr val="82C650">
                  <a:alpha val="0"/>
                </a:srgbClr>
              </a:gs>
              <a:gs pos="39000">
                <a:srgbClr val="FFFFFF">
                  <a:alpha val="74901"/>
                </a:srgbClr>
              </a:gs>
              <a:gs pos="65000">
                <a:srgbClr val="FFFFFF">
                  <a:alpha val="74901"/>
                </a:srgbClr>
              </a:gs>
              <a:gs pos="96000">
                <a:srgbClr val="249ED2">
                  <a:alpha val="0"/>
                </a:srgbClr>
              </a:gs>
              <a:gs pos="100000">
                <a:srgbClr val="249ED2">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poredba" type="twoTxTwoObj">
  <p:cSld name="TWO_OBJECTS_WITH_TEXT">
    <p:spTree>
      <p:nvGrpSpPr>
        <p:cNvPr id="155" name="Shape 155"/>
        <p:cNvGrpSpPr/>
        <p:nvPr/>
      </p:nvGrpSpPr>
      <p:grpSpPr>
        <a:xfrm>
          <a:off x="0" y="0"/>
          <a:ext cx="0" cy="0"/>
          <a:chOff x="0" y="0"/>
          <a:chExt cx="0" cy="0"/>
        </a:xfrm>
      </p:grpSpPr>
      <p:sp>
        <p:nvSpPr>
          <p:cNvPr id="156" name="Google Shape;156;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8" name="Google Shape;158;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0" name="Google Shape;160;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mo naslov" type="titleOnly">
  <p:cSld name="TITLE_ONLY">
    <p:spTree>
      <p:nvGrpSpPr>
        <p:cNvPr id="164" name="Shape 164"/>
        <p:cNvGrpSpPr/>
        <p:nvPr/>
      </p:nvGrpSpPr>
      <p:grpSpPr>
        <a:xfrm>
          <a:off x="0" y="0"/>
          <a:ext cx="0" cy="0"/>
          <a:chOff x="0" y="0"/>
          <a:chExt cx="0" cy="0"/>
        </a:xfrm>
      </p:grpSpPr>
      <p:sp>
        <p:nvSpPr>
          <p:cNvPr id="165" name="Google Shape;165;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zno" type="blank">
  <p:cSld name="BLANK">
    <p:spTree>
      <p:nvGrpSpPr>
        <p:cNvPr id="169" name="Shape 169"/>
        <p:cNvGrpSpPr/>
        <p:nvPr/>
      </p:nvGrpSpPr>
      <p:grpSpPr>
        <a:xfrm>
          <a:off x="0" y="0"/>
          <a:ext cx="0" cy="0"/>
          <a:chOff x="0" y="0"/>
          <a:chExt cx="0" cy="0"/>
        </a:xfrm>
      </p:grpSpPr>
      <p:sp>
        <p:nvSpPr>
          <p:cNvPr id="170" name="Google Shape;17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držaj s opisom" type="objTx">
  <p:cSld name="OBJECT_WITH_CAPTION_TEXT">
    <p:spTree>
      <p:nvGrpSpPr>
        <p:cNvPr id="173" name="Shape 173"/>
        <p:cNvGrpSpPr/>
        <p:nvPr/>
      </p:nvGrpSpPr>
      <p:grpSpPr>
        <a:xfrm>
          <a:off x="0" y="0"/>
          <a:ext cx="0" cy="0"/>
          <a:chOff x="0" y="0"/>
          <a:chExt cx="0" cy="0"/>
        </a:xfrm>
      </p:grpSpPr>
      <p:sp>
        <p:nvSpPr>
          <p:cNvPr id="174" name="Google Shape;174;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4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6" name="Google Shape;176;p4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7" name="Google Shape;17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ka s opisom" type="picTx">
  <p:cSld name="PICTURE_WITH_CAPTION_TEXT">
    <p:spTree>
      <p:nvGrpSpPr>
        <p:cNvPr id="180" name="Shape 180"/>
        <p:cNvGrpSpPr/>
        <p:nvPr/>
      </p:nvGrpSpPr>
      <p:grpSpPr>
        <a:xfrm>
          <a:off x="0" y="0"/>
          <a:ext cx="0" cy="0"/>
          <a:chOff x="0" y="0"/>
          <a:chExt cx="0" cy="0"/>
        </a:xfrm>
      </p:grpSpPr>
      <p:sp>
        <p:nvSpPr>
          <p:cNvPr id="181" name="Google Shape;181;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4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83" name="Google Shape;183;p4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4" name="Google Shape;184;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slov i okomiti tekst" type="vertTx">
  <p:cSld name="VERTICAL_TEXT">
    <p:spTree>
      <p:nvGrpSpPr>
        <p:cNvPr id="187" name="Shape 187"/>
        <p:cNvGrpSpPr/>
        <p:nvPr/>
      </p:nvGrpSpPr>
      <p:grpSpPr>
        <a:xfrm>
          <a:off x="0" y="0"/>
          <a:ext cx="0" cy="0"/>
          <a:chOff x="0" y="0"/>
          <a:chExt cx="0" cy="0"/>
        </a:xfrm>
      </p:grpSpPr>
      <p:sp>
        <p:nvSpPr>
          <p:cNvPr id="188" name="Google Shape;188;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4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komiti naslov i tekst" type="vertTitleAndTx">
  <p:cSld name="VERTICAL_TITLE_AND_VERTICAL_TEXT">
    <p:spTree>
      <p:nvGrpSpPr>
        <p:cNvPr id="193" name="Shape 193"/>
        <p:cNvGrpSpPr/>
        <p:nvPr/>
      </p:nvGrpSpPr>
      <p:grpSpPr>
        <a:xfrm>
          <a:off x="0" y="0"/>
          <a:ext cx="0" cy="0"/>
          <a:chOff x="0" y="0"/>
          <a:chExt cx="0" cy="0"/>
        </a:xfrm>
      </p:grpSpPr>
      <p:sp>
        <p:nvSpPr>
          <p:cNvPr id="194" name="Google Shape;194;p5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5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24" name="Shape 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5" name="Shape 25"/>
        <p:cNvGrpSpPr/>
        <p:nvPr/>
      </p:nvGrpSpPr>
      <p:grpSpPr>
        <a:xfrm>
          <a:off x="0" y="0"/>
          <a:ext cx="0" cy="0"/>
          <a:chOff x="0" y="0"/>
          <a:chExt cx="0" cy="0"/>
        </a:xfrm>
      </p:grpSpPr>
      <p:grpSp>
        <p:nvGrpSpPr>
          <p:cNvPr id="26" name="Google Shape;26;p28"/>
          <p:cNvGrpSpPr/>
          <p:nvPr/>
        </p:nvGrpSpPr>
        <p:grpSpPr>
          <a:xfrm>
            <a:off x="3907972" y="1063755"/>
            <a:ext cx="4376057" cy="77068"/>
            <a:chOff x="4379494" y="697832"/>
            <a:chExt cx="2586787" cy="168442"/>
          </a:xfrm>
        </p:grpSpPr>
        <p:sp>
          <p:nvSpPr>
            <p:cNvPr id="27" name="Google Shape;27;p28"/>
            <p:cNvSpPr/>
            <p:nvPr/>
          </p:nvSpPr>
          <p:spPr>
            <a:xfrm>
              <a:off x="4379494" y="697832"/>
              <a:ext cx="517358" cy="16844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28"/>
            <p:cNvSpPr/>
            <p:nvPr/>
          </p:nvSpPr>
          <p:spPr>
            <a:xfrm>
              <a:off x="4896851" y="697832"/>
              <a:ext cx="517358" cy="16844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28"/>
            <p:cNvSpPr/>
            <p:nvPr/>
          </p:nvSpPr>
          <p:spPr>
            <a:xfrm>
              <a:off x="5414208" y="697832"/>
              <a:ext cx="517358" cy="16844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 name="Google Shape;30;p28"/>
            <p:cNvSpPr/>
            <p:nvPr/>
          </p:nvSpPr>
          <p:spPr>
            <a:xfrm>
              <a:off x="5931565" y="697832"/>
              <a:ext cx="517358" cy="1684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28"/>
            <p:cNvSpPr/>
            <p:nvPr/>
          </p:nvSpPr>
          <p:spPr>
            <a:xfrm>
              <a:off x="6448923" y="697832"/>
              <a:ext cx="517358" cy="1684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32" name="Google Shape;32;p2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3" name="Shape 33"/>
        <p:cNvGrpSpPr/>
        <p:nvPr/>
      </p:nvGrpSpPr>
      <p:grpSpPr>
        <a:xfrm>
          <a:off x="0" y="0"/>
          <a:ext cx="0" cy="0"/>
          <a:chOff x="0" y="0"/>
          <a:chExt cx="0" cy="0"/>
        </a:xfrm>
      </p:grpSpPr>
      <p:sp>
        <p:nvSpPr>
          <p:cNvPr id="34" name="Google Shape;34;p2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5" name="Google Shape;35;p29"/>
          <p:cNvGrpSpPr/>
          <p:nvPr/>
        </p:nvGrpSpPr>
        <p:grpSpPr>
          <a:xfrm>
            <a:off x="1" y="6597853"/>
            <a:ext cx="12192000" cy="260147"/>
            <a:chOff x="4379494" y="697832"/>
            <a:chExt cx="2586787" cy="168442"/>
          </a:xfrm>
        </p:grpSpPr>
        <p:sp>
          <p:nvSpPr>
            <p:cNvPr id="36" name="Google Shape;36;p29"/>
            <p:cNvSpPr/>
            <p:nvPr/>
          </p:nvSpPr>
          <p:spPr>
            <a:xfrm>
              <a:off x="4379494" y="697832"/>
              <a:ext cx="517358" cy="16844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29"/>
            <p:cNvSpPr/>
            <p:nvPr/>
          </p:nvSpPr>
          <p:spPr>
            <a:xfrm>
              <a:off x="4896852" y="697832"/>
              <a:ext cx="517358" cy="16844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 name="Google Shape;38;p29"/>
            <p:cNvSpPr/>
            <p:nvPr/>
          </p:nvSpPr>
          <p:spPr>
            <a:xfrm>
              <a:off x="5414209" y="697832"/>
              <a:ext cx="517358" cy="16844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 name="Google Shape;39;p29"/>
            <p:cNvSpPr/>
            <p:nvPr/>
          </p:nvSpPr>
          <p:spPr>
            <a:xfrm>
              <a:off x="5931566" y="697832"/>
              <a:ext cx="517358" cy="1684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 name="Google Shape;40;p29"/>
            <p:cNvSpPr/>
            <p:nvPr/>
          </p:nvSpPr>
          <p:spPr>
            <a:xfrm>
              <a:off x="6448923" y="697832"/>
              <a:ext cx="517358" cy="1684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41" name="Google Shape;41;p29"/>
          <p:cNvSpPr/>
          <p:nvPr/>
        </p:nvSpPr>
        <p:spPr>
          <a:xfrm flipH="1" rot="10800000">
            <a:off x="0" y="3726714"/>
            <a:ext cx="1762125"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spTree>
      <p:nvGrpSpPr>
        <p:cNvPr id="42" name="Shape 42"/>
        <p:cNvGrpSpPr/>
        <p:nvPr/>
      </p:nvGrpSpPr>
      <p:grpSpPr>
        <a:xfrm>
          <a:off x="0" y="0"/>
          <a:ext cx="0" cy="0"/>
          <a:chOff x="0" y="0"/>
          <a:chExt cx="0" cy="0"/>
        </a:xfrm>
      </p:grpSpPr>
      <p:sp>
        <p:nvSpPr>
          <p:cNvPr id="43" name="Google Shape;43;p32"/>
          <p:cNvSpPr/>
          <p:nvPr/>
        </p:nvSpPr>
        <p:spPr>
          <a:xfrm>
            <a:off x="0" y="1955452"/>
            <a:ext cx="12192000" cy="2348880"/>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32"/>
          <p:cNvSpPr/>
          <p:nvPr>
            <p:ph idx="2" type="pic"/>
          </p:nvPr>
        </p:nvSpPr>
        <p:spPr>
          <a:xfrm>
            <a:off x="915027" y="2193892"/>
            <a:ext cx="1872000" cy="18720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5" name="Google Shape;45;p32"/>
          <p:cNvSpPr/>
          <p:nvPr>
            <p:ph idx="3" type="pic"/>
          </p:nvPr>
        </p:nvSpPr>
        <p:spPr>
          <a:xfrm>
            <a:off x="3795613" y="2193892"/>
            <a:ext cx="1872000" cy="18720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6" name="Google Shape;46;p32"/>
          <p:cNvSpPr/>
          <p:nvPr>
            <p:ph idx="4" type="pic"/>
          </p:nvPr>
        </p:nvSpPr>
        <p:spPr>
          <a:xfrm>
            <a:off x="6676200" y="2193892"/>
            <a:ext cx="1872000" cy="18720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7" name="Google Shape;47;p32"/>
          <p:cNvSpPr/>
          <p:nvPr>
            <p:ph idx="5" type="pic"/>
          </p:nvPr>
        </p:nvSpPr>
        <p:spPr>
          <a:xfrm>
            <a:off x="9452281" y="2193892"/>
            <a:ext cx="1872000" cy="18720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8" name="Google Shape;48;p3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49" name="Google Shape;49;p32"/>
          <p:cNvGrpSpPr/>
          <p:nvPr/>
        </p:nvGrpSpPr>
        <p:grpSpPr>
          <a:xfrm>
            <a:off x="1" y="6597853"/>
            <a:ext cx="12192000" cy="260147"/>
            <a:chOff x="4379494" y="697832"/>
            <a:chExt cx="2586787" cy="168442"/>
          </a:xfrm>
        </p:grpSpPr>
        <p:sp>
          <p:nvSpPr>
            <p:cNvPr id="50" name="Google Shape;50;p32"/>
            <p:cNvSpPr/>
            <p:nvPr/>
          </p:nvSpPr>
          <p:spPr>
            <a:xfrm>
              <a:off x="4379494" y="697832"/>
              <a:ext cx="517358" cy="16844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32"/>
            <p:cNvSpPr/>
            <p:nvPr/>
          </p:nvSpPr>
          <p:spPr>
            <a:xfrm>
              <a:off x="4896852" y="697832"/>
              <a:ext cx="517358" cy="16844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32"/>
            <p:cNvSpPr/>
            <p:nvPr/>
          </p:nvSpPr>
          <p:spPr>
            <a:xfrm>
              <a:off x="5414209" y="697832"/>
              <a:ext cx="517358" cy="16844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32"/>
            <p:cNvSpPr/>
            <p:nvPr/>
          </p:nvSpPr>
          <p:spPr>
            <a:xfrm>
              <a:off x="5931566" y="697832"/>
              <a:ext cx="517358" cy="1684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32"/>
            <p:cNvSpPr/>
            <p:nvPr/>
          </p:nvSpPr>
          <p:spPr>
            <a:xfrm>
              <a:off x="6448923" y="697832"/>
              <a:ext cx="517358" cy="1684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spTree>
      <p:nvGrpSpPr>
        <p:cNvPr id="55" name="Shape 5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layout">
  <p:cSld name="1_Agenda layout">
    <p:bg>
      <p:bgPr>
        <a:blipFill>
          <a:blip r:embed="rId2">
            <a:alphaModFix/>
          </a:blip>
          <a:stretch>
            <a:fillRect/>
          </a:stretch>
        </a:blipFill>
      </p:bgPr>
    </p:bg>
    <p:spTree>
      <p:nvGrpSpPr>
        <p:cNvPr id="56" name="Shape 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theme" Target="../theme/theme2.xml"/><Relationship Id="rId10" Type="http://schemas.openxmlformats.org/officeDocument/2006/relationships/slideLayout" Target="../slideLayouts/slideLayout13.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5.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6E6"/>
        </a:solidFill>
      </p:bgPr>
    </p:bg>
    <p:spTree>
      <p:nvGrpSpPr>
        <p:cNvPr id="75" name="Shape 75"/>
        <p:cNvGrpSpPr/>
        <p:nvPr/>
      </p:nvGrpSpPr>
      <p:grpSpPr>
        <a:xfrm>
          <a:off x="0" y="0"/>
          <a:ext cx="0" cy="0"/>
          <a:chOff x="0" y="0"/>
          <a:chExt cx="0" cy="0"/>
        </a:xfrm>
      </p:grpSpPr>
      <p:sp>
        <p:nvSpPr>
          <p:cNvPr id="76" name="Google Shape;76;p2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7" name="Google Shape;77;p26"/>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9pPr>
          </a:lstStyle>
          <a:p/>
        </p:txBody>
      </p:sp>
      <p:sp>
        <p:nvSpPr>
          <p:cNvPr id="78" name="Google Shape;78;p2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rtl="0" algn="r">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r-H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Google Shape;122;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4" name="Google Shape;124;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5" name="Google Shape;125;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hr-HR"/>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19.jpg"/><Relationship Id="rId6" Type="http://schemas.openxmlformats.org/officeDocument/2006/relationships/image" Target="../media/image27.png"/><Relationship Id="rId7" Type="http://schemas.openxmlformats.org/officeDocument/2006/relationships/image" Target="../media/image21.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2.jpg"/><Relationship Id="rId5" Type="http://schemas.openxmlformats.org/officeDocument/2006/relationships/image" Target="../media/image36.jpg"/><Relationship Id="rId6" Type="http://schemas.openxmlformats.org/officeDocument/2006/relationships/image" Target="../media/image29.jpg"/><Relationship Id="rId7" Type="http://schemas.openxmlformats.org/officeDocument/2006/relationships/image" Target="../media/image31.jpg"/><Relationship Id="rId8"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5.jpg"/><Relationship Id="rId4" Type="http://schemas.openxmlformats.org/officeDocument/2006/relationships/image" Target="../media/image30.jpg"/><Relationship Id="rId5"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1.jpg"/><Relationship Id="rId4" Type="http://schemas.openxmlformats.org/officeDocument/2006/relationships/image" Target="../media/image42.png"/><Relationship Id="rId5" Type="http://schemas.openxmlformats.org/officeDocument/2006/relationships/image" Target="../media/image38.jpg"/><Relationship Id="rId6" Type="http://schemas.openxmlformats.org/officeDocument/2006/relationships/image" Target="../media/image45.png"/><Relationship Id="rId7" Type="http://schemas.openxmlformats.org/officeDocument/2006/relationships/image" Target="../media/image43.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7.jpg"/><Relationship Id="rId5" Type="http://schemas.openxmlformats.org/officeDocument/2006/relationships/image" Target="../media/image10.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8.jpg"/><Relationship Id="rId5"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E6FDFE"/>
        </a:solidFill>
      </p:bgPr>
    </p:bg>
    <p:spTree>
      <p:nvGrpSpPr>
        <p:cNvPr id="202" name="Shape 202"/>
        <p:cNvGrpSpPr/>
        <p:nvPr/>
      </p:nvGrpSpPr>
      <p:grpSpPr>
        <a:xfrm>
          <a:off x="0" y="0"/>
          <a:ext cx="0" cy="0"/>
          <a:chOff x="0" y="0"/>
          <a:chExt cx="0" cy="0"/>
        </a:xfrm>
      </p:grpSpPr>
      <p:pic>
        <p:nvPicPr>
          <p:cNvPr id="203" name="Google Shape;203;p1"/>
          <p:cNvPicPr preferRelativeResize="0"/>
          <p:nvPr/>
        </p:nvPicPr>
        <p:blipFill rotWithShape="1">
          <a:blip r:embed="rId3">
            <a:alphaModFix/>
          </a:blip>
          <a:srcRect b="0" l="0" r="0" t="0"/>
          <a:stretch/>
        </p:blipFill>
        <p:spPr>
          <a:xfrm>
            <a:off x="1156377" y="0"/>
            <a:ext cx="9879245" cy="5343787"/>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
          <p:cNvSpPr txBox="1"/>
          <p:nvPr>
            <p:ph idx="1" type="body"/>
          </p:nvPr>
        </p:nvSpPr>
        <p:spPr>
          <a:xfrm>
            <a:off x="2037080" y="604520"/>
            <a:ext cx="8117840" cy="564896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4800"/>
              <a:buNone/>
            </a:pPr>
            <a:r>
              <a:rPr lang="hr-HR" sz="4800"/>
              <a:t>Building the </a:t>
            </a:r>
            <a:r>
              <a:rPr lang="hr-HR" sz="4800">
                <a:solidFill>
                  <a:srgbClr val="82C650"/>
                </a:solidFill>
              </a:rPr>
              <a:t>economy</a:t>
            </a:r>
            <a:r>
              <a:rPr lang="hr-HR" sz="4800"/>
              <a:t> by </a:t>
            </a:r>
            <a:r>
              <a:rPr lang="hr-HR" sz="4800">
                <a:solidFill>
                  <a:srgbClr val="24A8C2"/>
                </a:solidFill>
              </a:rPr>
              <a:t>watering</a:t>
            </a:r>
            <a:r>
              <a:rPr lang="hr-HR" sz="4800"/>
              <a:t> the </a:t>
            </a:r>
            <a:r>
              <a:rPr lang="hr-HR" sz="4800">
                <a:solidFill>
                  <a:srgbClr val="5CBE7A"/>
                </a:solidFill>
              </a:rPr>
              <a:t>potential</a:t>
            </a:r>
            <a:r>
              <a:rPr lang="hr-HR" sz="4800"/>
              <a:t> already there, the only thing needed for </a:t>
            </a:r>
            <a:r>
              <a:rPr lang="hr-HR" sz="4800">
                <a:solidFill>
                  <a:srgbClr val="24A8C2"/>
                </a:solidFill>
              </a:rPr>
              <a:t>success</a:t>
            </a:r>
            <a:r>
              <a:rPr lang="hr-HR" sz="4800"/>
              <a:t> is </a:t>
            </a:r>
            <a:r>
              <a:rPr lang="hr-HR" sz="4800">
                <a:solidFill>
                  <a:srgbClr val="2CB8AE"/>
                </a:solidFill>
              </a:rPr>
              <a:t>direction,</a:t>
            </a:r>
            <a:r>
              <a:rPr lang="hr-HR" sz="4800"/>
              <a:t> and we are bringing it in </a:t>
            </a:r>
            <a:r>
              <a:rPr lang="hr-HR" sz="4800">
                <a:solidFill>
                  <a:srgbClr val="249ED2"/>
                </a:solidFill>
              </a:rPr>
              <a:t>heaps</a:t>
            </a:r>
            <a:r>
              <a:rPr lang="hr-HR" sz="4800">
                <a:solidFill>
                  <a:srgbClr val="000000"/>
                </a:solidFill>
              </a:rPr>
              <a:t>.</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EAF6E6"/>
        </a:solidFill>
      </p:bgPr>
    </p:bg>
    <p:spTree>
      <p:nvGrpSpPr>
        <p:cNvPr id="304" name="Shape 304"/>
        <p:cNvGrpSpPr/>
        <p:nvPr/>
      </p:nvGrpSpPr>
      <p:grpSpPr>
        <a:xfrm>
          <a:off x="0" y="0"/>
          <a:ext cx="0" cy="0"/>
          <a:chOff x="0" y="0"/>
          <a:chExt cx="0" cy="0"/>
        </a:xfrm>
      </p:grpSpPr>
      <p:sp>
        <p:nvSpPr>
          <p:cNvPr id="305" name="Google Shape;305;p1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400"/>
              <a:buNone/>
            </a:pPr>
            <a:r>
              <a:rPr b="1" lang="hr-HR" sz="2400"/>
              <a:t>“Svima je jasno kako hrvatskim poljoprivrednicima trebaju stručni savjeti tehničke i tehnološke te financijsko-pravne prirode” – 26.11.2020. ; HPK</a:t>
            </a:r>
            <a:endParaRPr b="1" sz="2400"/>
          </a:p>
        </p:txBody>
      </p:sp>
      <p:grpSp>
        <p:nvGrpSpPr>
          <p:cNvPr id="306" name="Google Shape;306;p12"/>
          <p:cNvGrpSpPr/>
          <p:nvPr/>
        </p:nvGrpSpPr>
        <p:grpSpPr>
          <a:xfrm>
            <a:off x="2219984" y="1277490"/>
            <a:ext cx="10949296" cy="4958330"/>
            <a:chOff x="1354014" y="1589788"/>
            <a:chExt cx="9538546" cy="4319479"/>
          </a:xfrm>
        </p:grpSpPr>
        <p:grpSp>
          <p:nvGrpSpPr>
            <p:cNvPr id="307" name="Google Shape;307;p12"/>
            <p:cNvGrpSpPr/>
            <p:nvPr/>
          </p:nvGrpSpPr>
          <p:grpSpPr>
            <a:xfrm>
              <a:off x="7601989" y="1617585"/>
              <a:ext cx="3290571" cy="1095941"/>
              <a:chOff x="375161" y="2799849"/>
              <a:chExt cx="3112688" cy="1095941"/>
            </a:xfrm>
          </p:grpSpPr>
          <p:sp>
            <p:nvSpPr>
              <p:cNvPr id="308" name="Google Shape;308;p12"/>
              <p:cNvSpPr txBox="1"/>
              <p:nvPr/>
            </p:nvSpPr>
            <p:spPr>
              <a:xfrm>
                <a:off x="375161" y="2799849"/>
                <a:ext cx="1367469" cy="8848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500">
                    <a:solidFill>
                      <a:srgbClr val="3F3F3F"/>
                    </a:solidFill>
                    <a:latin typeface="Arial"/>
                    <a:ea typeface="Arial"/>
                    <a:cs typeface="Arial"/>
                    <a:sym typeface="Arial"/>
                  </a:rPr>
                  <a:t>Depression and unwillingness to pursue growth goals </a:t>
                </a:r>
                <a:endParaRPr/>
              </a:p>
            </p:txBody>
          </p:sp>
          <p:sp>
            <p:nvSpPr>
              <p:cNvPr id="309" name="Google Shape;309;p12"/>
              <p:cNvSpPr txBox="1"/>
              <p:nvPr/>
            </p:nvSpPr>
            <p:spPr>
              <a:xfrm>
                <a:off x="491149" y="3618890"/>
                <a:ext cx="2996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595959"/>
                  </a:solidFill>
                  <a:latin typeface="Arial"/>
                  <a:ea typeface="Arial"/>
                  <a:cs typeface="Arial"/>
                  <a:sym typeface="Arial"/>
                </a:endParaRPr>
              </a:p>
            </p:txBody>
          </p:sp>
        </p:grpSp>
        <p:grpSp>
          <p:nvGrpSpPr>
            <p:cNvPr id="310" name="Google Shape;310;p12"/>
            <p:cNvGrpSpPr/>
            <p:nvPr/>
          </p:nvGrpSpPr>
          <p:grpSpPr>
            <a:xfrm>
              <a:off x="6873517" y="5225567"/>
              <a:ext cx="3988399" cy="683700"/>
              <a:chOff x="-284943" y="3554024"/>
              <a:chExt cx="3772792" cy="683700"/>
            </a:xfrm>
          </p:grpSpPr>
          <p:sp>
            <p:nvSpPr>
              <p:cNvPr id="311" name="Google Shape;311;p12"/>
              <p:cNvSpPr txBox="1"/>
              <p:nvPr/>
            </p:nvSpPr>
            <p:spPr>
              <a:xfrm>
                <a:off x="-284943" y="3554024"/>
                <a:ext cx="2996700" cy="683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500">
                    <a:solidFill>
                      <a:srgbClr val="3F3F3F"/>
                    </a:solidFill>
                    <a:latin typeface="Arial"/>
                    <a:ea typeface="Arial"/>
                    <a:cs typeface="Arial"/>
                    <a:sym typeface="Arial"/>
                  </a:rPr>
                  <a:t>Isolation from the market </a:t>
                </a:r>
                <a:endParaRPr/>
              </a:p>
              <a:p>
                <a:pPr indent="0" lvl="0" marL="0" marR="0" rtl="0" algn="ctr">
                  <a:spcBef>
                    <a:spcPts val="0"/>
                  </a:spcBef>
                  <a:spcAft>
                    <a:spcPts val="0"/>
                  </a:spcAft>
                  <a:buNone/>
                </a:pPr>
                <a:r>
                  <a:rPr b="1" lang="hr-HR" sz="1500">
                    <a:solidFill>
                      <a:srgbClr val="3F3F3F"/>
                    </a:solidFill>
                    <a:latin typeface="Arial"/>
                    <a:ea typeface="Arial"/>
                    <a:cs typeface="Arial"/>
                    <a:sym typeface="Arial"/>
                  </a:rPr>
                  <a:t>= </a:t>
                </a:r>
                <a:endParaRPr/>
              </a:p>
              <a:p>
                <a:pPr indent="0" lvl="0" marL="0" marR="0" rtl="0" algn="ctr">
                  <a:spcBef>
                    <a:spcPts val="0"/>
                  </a:spcBef>
                  <a:spcAft>
                    <a:spcPts val="0"/>
                  </a:spcAft>
                  <a:buNone/>
                </a:pPr>
                <a:r>
                  <a:rPr b="1" lang="hr-HR" sz="1500">
                    <a:solidFill>
                      <a:srgbClr val="3F3F3F"/>
                    </a:solidFill>
                    <a:latin typeface="Arial"/>
                    <a:ea typeface="Arial"/>
                    <a:cs typeface="Arial"/>
                    <a:sym typeface="Arial"/>
                  </a:rPr>
                  <a:t>no dialogue and learning curve</a:t>
                </a:r>
                <a:endParaRPr/>
              </a:p>
            </p:txBody>
          </p:sp>
          <p:sp>
            <p:nvSpPr>
              <p:cNvPr id="312" name="Google Shape;312;p12"/>
              <p:cNvSpPr txBox="1"/>
              <p:nvPr/>
            </p:nvSpPr>
            <p:spPr>
              <a:xfrm>
                <a:off x="491149" y="3618890"/>
                <a:ext cx="2996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595959"/>
                  </a:solidFill>
                  <a:latin typeface="Arial"/>
                  <a:ea typeface="Arial"/>
                  <a:cs typeface="Arial"/>
                  <a:sym typeface="Arial"/>
                </a:endParaRPr>
              </a:p>
            </p:txBody>
          </p:sp>
        </p:grpSp>
        <p:grpSp>
          <p:nvGrpSpPr>
            <p:cNvPr id="313" name="Google Shape;313;p12"/>
            <p:cNvGrpSpPr/>
            <p:nvPr/>
          </p:nvGrpSpPr>
          <p:grpSpPr>
            <a:xfrm>
              <a:off x="1425334" y="1589788"/>
              <a:ext cx="3168000" cy="1044941"/>
              <a:chOff x="491149" y="2850849"/>
              <a:chExt cx="2996743" cy="1044941"/>
            </a:xfrm>
          </p:grpSpPr>
          <p:sp>
            <p:nvSpPr>
              <p:cNvPr id="314" name="Google Shape;314;p12"/>
              <p:cNvSpPr txBox="1"/>
              <p:nvPr/>
            </p:nvSpPr>
            <p:spPr>
              <a:xfrm>
                <a:off x="2354147" y="2850849"/>
                <a:ext cx="1133745" cy="8848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hr-HR" sz="1500">
                    <a:solidFill>
                      <a:srgbClr val="3F3F3F"/>
                    </a:solidFill>
                    <a:latin typeface="Arial"/>
                    <a:ea typeface="Arial"/>
                    <a:cs typeface="Arial"/>
                    <a:sym typeface="Arial"/>
                  </a:rPr>
                  <a:t>No market exposure </a:t>
                </a:r>
                <a:endParaRPr/>
              </a:p>
              <a:p>
                <a:pPr indent="0" lvl="0" marL="0" marR="0" rtl="0" algn="ctr">
                  <a:spcBef>
                    <a:spcPts val="0"/>
                  </a:spcBef>
                  <a:spcAft>
                    <a:spcPts val="0"/>
                  </a:spcAft>
                  <a:buNone/>
                </a:pPr>
                <a:r>
                  <a:rPr b="1" lang="hr-HR" sz="1500">
                    <a:solidFill>
                      <a:srgbClr val="3F3F3F"/>
                    </a:solidFill>
                    <a:latin typeface="Arial"/>
                    <a:ea typeface="Arial"/>
                    <a:cs typeface="Arial"/>
                    <a:sym typeface="Arial"/>
                  </a:rPr>
                  <a:t>    = </a:t>
                </a:r>
                <a:endParaRPr/>
              </a:p>
              <a:p>
                <a:pPr indent="0" lvl="0" marL="0" marR="0" rtl="0" algn="r">
                  <a:spcBef>
                    <a:spcPts val="0"/>
                  </a:spcBef>
                  <a:spcAft>
                    <a:spcPts val="0"/>
                  </a:spcAft>
                  <a:buNone/>
                </a:pPr>
                <a:r>
                  <a:rPr b="1" lang="hr-HR" sz="1500">
                    <a:solidFill>
                      <a:srgbClr val="3F3F3F"/>
                    </a:solidFill>
                    <a:latin typeface="Arial"/>
                    <a:ea typeface="Arial"/>
                    <a:cs typeface="Arial"/>
                    <a:sym typeface="Arial"/>
                  </a:rPr>
                  <a:t>no revenue</a:t>
                </a:r>
                <a:endParaRPr/>
              </a:p>
            </p:txBody>
          </p:sp>
          <p:sp>
            <p:nvSpPr>
              <p:cNvPr id="315" name="Google Shape;315;p12"/>
              <p:cNvSpPr txBox="1"/>
              <p:nvPr/>
            </p:nvSpPr>
            <p:spPr>
              <a:xfrm>
                <a:off x="491149" y="3618890"/>
                <a:ext cx="29967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hr-HR" sz="1200">
                    <a:solidFill>
                      <a:srgbClr val="595959"/>
                    </a:solidFill>
                    <a:latin typeface="Arial"/>
                    <a:ea typeface="Arial"/>
                    <a:cs typeface="Arial"/>
                    <a:sym typeface="Arial"/>
                  </a:rPr>
                  <a:t> </a:t>
                </a:r>
                <a:endParaRPr sz="1200">
                  <a:solidFill>
                    <a:srgbClr val="595959"/>
                  </a:solidFill>
                  <a:latin typeface="Arial"/>
                  <a:ea typeface="Arial"/>
                  <a:cs typeface="Arial"/>
                  <a:sym typeface="Arial"/>
                </a:endParaRPr>
              </a:p>
            </p:txBody>
          </p:sp>
        </p:grpSp>
        <p:grpSp>
          <p:nvGrpSpPr>
            <p:cNvPr id="316" name="Google Shape;316;p12"/>
            <p:cNvGrpSpPr/>
            <p:nvPr/>
          </p:nvGrpSpPr>
          <p:grpSpPr>
            <a:xfrm>
              <a:off x="1354014" y="5015444"/>
              <a:ext cx="3168000" cy="556525"/>
              <a:chOff x="491149" y="3343901"/>
              <a:chExt cx="2996743" cy="556525"/>
            </a:xfrm>
          </p:grpSpPr>
          <p:sp>
            <p:nvSpPr>
              <p:cNvPr id="317" name="Google Shape;317;p12"/>
              <p:cNvSpPr txBox="1"/>
              <p:nvPr/>
            </p:nvSpPr>
            <p:spPr>
              <a:xfrm>
                <a:off x="491149" y="3343901"/>
                <a:ext cx="2996743" cy="28153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b="1" sz="1500">
                  <a:solidFill>
                    <a:srgbClr val="3F3F3F"/>
                  </a:solidFill>
                  <a:latin typeface="Arial"/>
                  <a:ea typeface="Arial"/>
                  <a:cs typeface="Arial"/>
                  <a:sym typeface="Arial"/>
                </a:endParaRPr>
              </a:p>
            </p:txBody>
          </p:sp>
          <p:sp>
            <p:nvSpPr>
              <p:cNvPr id="318" name="Google Shape;318;p12"/>
              <p:cNvSpPr txBox="1"/>
              <p:nvPr/>
            </p:nvSpPr>
            <p:spPr>
              <a:xfrm>
                <a:off x="491149" y="3618890"/>
                <a:ext cx="2996743" cy="28153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hr-HR" sz="1500">
                    <a:solidFill>
                      <a:srgbClr val="595959"/>
                    </a:solidFill>
                    <a:latin typeface="Arial"/>
                    <a:ea typeface="Arial"/>
                    <a:cs typeface="Arial"/>
                    <a:sym typeface="Arial"/>
                  </a:rPr>
                  <a:t>Waste of food and land potential</a:t>
                </a:r>
                <a:endParaRPr/>
              </a:p>
            </p:txBody>
          </p:sp>
        </p:grpSp>
        <p:grpSp>
          <p:nvGrpSpPr>
            <p:cNvPr id="319" name="Google Shape;319;p12"/>
            <p:cNvGrpSpPr/>
            <p:nvPr/>
          </p:nvGrpSpPr>
          <p:grpSpPr>
            <a:xfrm>
              <a:off x="4413358" y="2116193"/>
              <a:ext cx="3311248" cy="3311248"/>
              <a:chOff x="4413358" y="2116193"/>
              <a:chExt cx="3311248" cy="3311248"/>
            </a:xfrm>
          </p:grpSpPr>
          <p:sp>
            <p:nvSpPr>
              <p:cNvPr id="320" name="Google Shape;320;p12"/>
              <p:cNvSpPr/>
              <p:nvPr/>
            </p:nvSpPr>
            <p:spPr>
              <a:xfrm rot="-2700000">
                <a:off x="5679272" y="1820121"/>
                <a:ext cx="779420" cy="3903391"/>
              </a:xfrm>
              <a:prstGeom prst="roundRect">
                <a:avLst>
                  <a:gd fmla="val 50000" name="adj"/>
                </a:avLst>
              </a:prstGeom>
              <a:solidFill>
                <a:srgbClr val="FF000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1" name="Google Shape;321;p12"/>
              <p:cNvGrpSpPr/>
              <p:nvPr/>
            </p:nvGrpSpPr>
            <p:grpSpPr>
              <a:xfrm>
                <a:off x="4413358" y="2116193"/>
                <a:ext cx="3311247" cy="3311247"/>
                <a:chOff x="4413358" y="2116193"/>
                <a:chExt cx="3311247" cy="3311247"/>
              </a:xfrm>
            </p:grpSpPr>
            <p:sp>
              <p:nvSpPr>
                <p:cNvPr id="322" name="Google Shape;322;p12"/>
                <p:cNvSpPr/>
                <p:nvPr/>
              </p:nvSpPr>
              <p:spPr>
                <a:xfrm rot="2700000">
                  <a:off x="5679272" y="1820121"/>
                  <a:ext cx="779420" cy="3903391"/>
                </a:xfrm>
                <a:prstGeom prst="roundRect">
                  <a:avLst>
                    <a:gd fmla="val 50000" name="adj"/>
                  </a:avLst>
                </a:prstGeom>
                <a:solidFill>
                  <a:srgbClr val="FF000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12"/>
                <p:cNvSpPr/>
                <p:nvPr/>
              </p:nvSpPr>
              <p:spPr>
                <a:xfrm flipH="1" rot="-2700000">
                  <a:off x="4613390" y="4532189"/>
                  <a:ext cx="683630" cy="683629"/>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4" name="Google Shape;324;p12"/>
                <p:cNvSpPr/>
                <p:nvPr/>
              </p:nvSpPr>
              <p:spPr>
                <a:xfrm flipH="1" rot="2700000">
                  <a:off x="4625653" y="2326412"/>
                  <a:ext cx="683629" cy="68363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5" name="Google Shape;325;p12"/>
                <p:cNvSpPr/>
                <p:nvPr/>
              </p:nvSpPr>
              <p:spPr>
                <a:xfrm rot="2700000">
                  <a:off x="6833739" y="4532189"/>
                  <a:ext cx="683630" cy="683629"/>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6" name="Google Shape;326;p12"/>
                <p:cNvSpPr/>
                <p:nvPr/>
              </p:nvSpPr>
              <p:spPr>
                <a:xfrm rot="-2700000">
                  <a:off x="6833740" y="2316887"/>
                  <a:ext cx="683629" cy="68363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27" name="Google Shape;327;p12"/>
                <p:cNvGrpSpPr/>
                <p:nvPr/>
              </p:nvGrpSpPr>
              <p:grpSpPr>
                <a:xfrm>
                  <a:off x="5345392" y="3048226"/>
                  <a:ext cx="1447181" cy="1447181"/>
                  <a:chOff x="3957502" y="2814502"/>
                  <a:chExt cx="1228997" cy="1228997"/>
                </a:xfrm>
              </p:grpSpPr>
              <p:sp>
                <p:nvSpPr>
                  <p:cNvPr id="328" name="Google Shape;328;p12"/>
                  <p:cNvSpPr/>
                  <p:nvPr/>
                </p:nvSpPr>
                <p:spPr>
                  <a:xfrm>
                    <a:off x="3957502" y="2814502"/>
                    <a:ext cx="1228997" cy="1228997"/>
                  </a:xfrm>
                  <a:prstGeom prst="ellipse">
                    <a:avLst/>
                  </a:prstGeom>
                  <a:solidFill>
                    <a:srgbClr val="9FE1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29" name="Google Shape;329;p12"/>
                  <p:cNvSpPr/>
                  <p:nvPr/>
                </p:nvSpPr>
                <p:spPr>
                  <a:xfrm>
                    <a:off x="4097726" y="2954727"/>
                    <a:ext cx="948548" cy="948548"/>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pic>
              <p:nvPicPr>
                <p:cNvPr id="330" name="Google Shape;330;p12"/>
                <p:cNvPicPr preferRelativeResize="0"/>
                <p:nvPr/>
              </p:nvPicPr>
              <p:blipFill rotWithShape="1">
                <a:blip r:embed="rId3">
                  <a:alphaModFix/>
                </a:blip>
                <a:srcRect b="0" l="0" r="0" t="0"/>
                <a:stretch/>
              </p:blipFill>
              <p:spPr>
                <a:xfrm>
                  <a:off x="5844928" y="3411530"/>
                  <a:ext cx="530398" cy="530398"/>
                </a:xfrm>
                <a:prstGeom prst="rect">
                  <a:avLst/>
                </a:prstGeom>
                <a:noFill/>
                <a:ln>
                  <a:noFill/>
                </a:ln>
              </p:spPr>
            </p:pic>
            <p:pic>
              <p:nvPicPr>
                <p:cNvPr id="331" name="Google Shape;331;p12"/>
                <p:cNvPicPr preferRelativeResize="0"/>
                <p:nvPr/>
              </p:nvPicPr>
              <p:blipFill rotWithShape="1">
                <a:blip r:embed="rId4">
                  <a:alphaModFix/>
                </a:blip>
                <a:srcRect b="0" l="0" r="0" t="0"/>
                <a:stretch/>
              </p:blipFill>
              <p:spPr>
                <a:xfrm>
                  <a:off x="4720488" y="4604007"/>
                  <a:ext cx="469433" cy="566977"/>
                </a:xfrm>
                <a:prstGeom prst="rect">
                  <a:avLst/>
                </a:prstGeom>
                <a:noFill/>
                <a:ln>
                  <a:noFill/>
                </a:ln>
              </p:spPr>
            </p:pic>
          </p:grpSp>
        </p:grpSp>
      </p:grpSp>
      <p:pic>
        <p:nvPicPr>
          <p:cNvPr id="332" name="Google Shape;332;p12"/>
          <p:cNvPicPr preferRelativeResize="0"/>
          <p:nvPr/>
        </p:nvPicPr>
        <p:blipFill rotWithShape="1">
          <a:blip r:embed="rId5">
            <a:alphaModFix/>
          </a:blip>
          <a:srcRect b="0" l="0" r="0" t="0"/>
          <a:stretch/>
        </p:blipFill>
        <p:spPr>
          <a:xfrm>
            <a:off x="378806" y="2278778"/>
            <a:ext cx="4139368" cy="2755266"/>
          </a:xfrm>
          <a:prstGeom prst="rect">
            <a:avLst/>
          </a:prstGeom>
          <a:noFill/>
          <a:ln>
            <a:noFill/>
          </a:ln>
        </p:spPr>
      </p:pic>
      <p:sp>
        <p:nvSpPr>
          <p:cNvPr id="333" name="Google Shape;333;p12"/>
          <p:cNvSpPr txBox="1"/>
          <p:nvPr/>
        </p:nvSpPr>
        <p:spPr>
          <a:xfrm>
            <a:off x="6700942" y="5691799"/>
            <a:ext cx="19503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r-HR" sz="1200">
                <a:solidFill>
                  <a:schemeClr val="dk1"/>
                </a:solidFill>
                <a:latin typeface="Arial"/>
                <a:ea typeface="Arial"/>
                <a:cs typeface="Arial"/>
                <a:sym typeface="Arial"/>
              </a:rPr>
              <a:t>Only 13.11% of young farmers – 2020. (Croatian agriculture statistics)</a:t>
            </a:r>
            <a:endParaRPr/>
          </a:p>
        </p:txBody>
      </p:sp>
      <p:pic>
        <p:nvPicPr>
          <p:cNvPr id="334" name="Google Shape;334;p12"/>
          <p:cNvPicPr preferRelativeResize="0"/>
          <p:nvPr/>
        </p:nvPicPr>
        <p:blipFill>
          <a:blip r:embed="rId6">
            <a:alphaModFix/>
          </a:blip>
          <a:stretch>
            <a:fillRect/>
          </a:stretch>
        </p:blipFill>
        <p:spPr>
          <a:xfrm>
            <a:off x="6174276" y="4826150"/>
            <a:ext cx="356175" cy="430650"/>
          </a:xfrm>
          <a:prstGeom prst="rect">
            <a:avLst/>
          </a:prstGeom>
          <a:noFill/>
          <a:ln>
            <a:noFill/>
          </a:ln>
        </p:spPr>
      </p:pic>
      <p:pic>
        <p:nvPicPr>
          <p:cNvPr id="335" name="Google Shape;335;p12"/>
          <p:cNvPicPr preferRelativeResize="0"/>
          <p:nvPr/>
        </p:nvPicPr>
        <p:blipFill>
          <a:blip r:embed="rId7">
            <a:alphaModFix/>
          </a:blip>
          <a:stretch>
            <a:fillRect/>
          </a:stretch>
        </p:blipFill>
        <p:spPr>
          <a:xfrm>
            <a:off x="8540574" y="2133324"/>
            <a:ext cx="724228" cy="724250"/>
          </a:xfrm>
          <a:prstGeom prst="rect">
            <a:avLst/>
          </a:prstGeom>
          <a:noFill/>
          <a:ln>
            <a:noFill/>
          </a:ln>
        </p:spPr>
      </p:pic>
      <p:pic>
        <p:nvPicPr>
          <p:cNvPr id="336" name="Google Shape;336;p12"/>
          <p:cNvPicPr preferRelativeResize="0"/>
          <p:nvPr/>
        </p:nvPicPr>
        <p:blipFill>
          <a:blip r:embed="rId8">
            <a:alphaModFix/>
          </a:blip>
          <a:stretch>
            <a:fillRect/>
          </a:stretch>
        </p:blipFill>
        <p:spPr>
          <a:xfrm>
            <a:off x="6235541" y="2200632"/>
            <a:ext cx="356175" cy="589634"/>
          </a:xfrm>
          <a:prstGeom prst="rect">
            <a:avLst/>
          </a:prstGeom>
          <a:noFill/>
          <a:ln>
            <a:noFill/>
          </a:ln>
        </p:spPr>
      </p:pic>
      <p:pic>
        <p:nvPicPr>
          <p:cNvPr id="337" name="Google Shape;337;p12"/>
          <p:cNvPicPr preferRelativeResize="0"/>
          <p:nvPr/>
        </p:nvPicPr>
        <p:blipFill>
          <a:blip r:embed="rId9">
            <a:alphaModFix/>
          </a:blip>
          <a:stretch>
            <a:fillRect/>
          </a:stretch>
        </p:blipFill>
        <p:spPr>
          <a:xfrm>
            <a:off x="8640438" y="4887725"/>
            <a:ext cx="524510" cy="43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500"/>
                                        <p:tgtEl>
                                          <p:spTgt spid="3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EAF6E6"/>
        </a:solidFill>
      </p:bgPr>
    </p:bg>
    <p:spTree>
      <p:nvGrpSpPr>
        <p:cNvPr id="342" name="Shape 342"/>
        <p:cNvGrpSpPr/>
        <p:nvPr/>
      </p:nvGrpSpPr>
      <p:grpSpPr>
        <a:xfrm>
          <a:off x="0" y="0"/>
          <a:ext cx="0" cy="0"/>
          <a:chOff x="0" y="0"/>
          <a:chExt cx="0" cy="0"/>
        </a:xfrm>
      </p:grpSpPr>
      <p:grpSp>
        <p:nvGrpSpPr>
          <p:cNvPr id="343" name="Google Shape;343;p13"/>
          <p:cNvGrpSpPr/>
          <p:nvPr/>
        </p:nvGrpSpPr>
        <p:grpSpPr>
          <a:xfrm>
            <a:off x="4567731" y="1649203"/>
            <a:ext cx="3415147" cy="3632877"/>
            <a:chOff x="4895611" y="2666684"/>
            <a:chExt cx="2942068" cy="2643627"/>
          </a:xfrm>
        </p:grpSpPr>
        <p:grpSp>
          <p:nvGrpSpPr>
            <p:cNvPr id="344" name="Google Shape;344;p13"/>
            <p:cNvGrpSpPr/>
            <p:nvPr/>
          </p:nvGrpSpPr>
          <p:grpSpPr>
            <a:xfrm>
              <a:off x="4895611" y="2666684"/>
              <a:ext cx="2942068" cy="2643627"/>
              <a:chOff x="6419156" y="2846954"/>
              <a:chExt cx="2492398" cy="2454256"/>
            </a:xfrm>
          </p:grpSpPr>
          <p:sp>
            <p:nvSpPr>
              <p:cNvPr id="345" name="Google Shape;345;p13"/>
              <p:cNvSpPr/>
              <p:nvPr/>
            </p:nvSpPr>
            <p:spPr>
              <a:xfrm rot="-6207920">
                <a:off x="6646614" y="3157302"/>
                <a:ext cx="1862705" cy="1758496"/>
              </a:xfrm>
              <a:custGeom>
                <a:rect b="b" l="l" r="r" t="t"/>
                <a:pathLst>
                  <a:path extrusionOk="0" h="3572874" w="3784599">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a:gsLst>
                  <a:gs pos="0">
                    <a:srgbClr val="24A8C2">
                      <a:alpha val="69803"/>
                    </a:srgbClr>
                  </a:gs>
                  <a:gs pos="100000">
                    <a:srgbClr val="24A8C2">
                      <a:alpha val="45882"/>
                    </a:srgbClr>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346" name="Google Shape;346;p13"/>
              <p:cNvSpPr/>
              <p:nvPr/>
            </p:nvSpPr>
            <p:spPr>
              <a:xfrm rot="-9000000">
                <a:off x="6734003" y="3194833"/>
                <a:ext cx="1862704" cy="1758498"/>
              </a:xfrm>
              <a:custGeom>
                <a:rect b="b" l="l" r="r" t="t"/>
                <a:pathLst>
                  <a:path extrusionOk="0" h="3572874" w="3784599">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a:gsLst>
                  <a:gs pos="0">
                    <a:srgbClr val="24A8C2">
                      <a:alpha val="69803"/>
                    </a:srgbClr>
                  </a:gs>
                  <a:gs pos="100000">
                    <a:srgbClr val="24A8C2">
                      <a:alpha val="45882"/>
                    </a:srgbClr>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347" name="Google Shape;347;p13"/>
              <p:cNvSpPr/>
              <p:nvPr/>
            </p:nvSpPr>
            <p:spPr>
              <a:xfrm rot="9900000">
                <a:off x="6821393" y="3232363"/>
                <a:ext cx="1862704" cy="1758498"/>
              </a:xfrm>
              <a:custGeom>
                <a:rect b="b" l="l" r="r" t="t"/>
                <a:pathLst>
                  <a:path extrusionOk="0" h="3572874" w="3784599">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a:gsLst>
                  <a:gs pos="0">
                    <a:srgbClr val="24A8C2">
                      <a:alpha val="69803"/>
                    </a:srgbClr>
                  </a:gs>
                  <a:gs pos="100000">
                    <a:srgbClr val="24A8C2">
                      <a:alpha val="45882"/>
                    </a:srgbClr>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pic>
          <p:nvPicPr>
            <p:cNvPr id="348" name="Google Shape;348;p13"/>
            <p:cNvPicPr preferRelativeResize="0"/>
            <p:nvPr/>
          </p:nvPicPr>
          <p:blipFill rotWithShape="1">
            <a:blip r:embed="rId3">
              <a:alphaModFix/>
            </a:blip>
            <a:srcRect b="0" l="0" r="0" t="0"/>
            <a:stretch/>
          </p:blipFill>
          <p:spPr>
            <a:xfrm>
              <a:off x="5623268" y="3433975"/>
              <a:ext cx="1656967" cy="79274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grpSp>
      <p:grpSp>
        <p:nvGrpSpPr>
          <p:cNvPr id="349" name="Google Shape;349;p13"/>
          <p:cNvGrpSpPr/>
          <p:nvPr/>
        </p:nvGrpSpPr>
        <p:grpSpPr>
          <a:xfrm>
            <a:off x="390958" y="514992"/>
            <a:ext cx="3787499" cy="2016164"/>
            <a:chOff x="390958" y="514992"/>
            <a:chExt cx="3787499" cy="2016164"/>
          </a:xfrm>
        </p:grpSpPr>
        <p:cxnSp>
          <p:nvCxnSpPr>
            <p:cNvPr id="350" name="Google Shape;350;p13"/>
            <p:cNvCxnSpPr/>
            <p:nvPr/>
          </p:nvCxnSpPr>
          <p:spPr>
            <a:xfrm>
              <a:off x="3492510" y="2069612"/>
              <a:ext cx="685947" cy="461544"/>
            </a:xfrm>
            <a:prstGeom prst="straightConnector1">
              <a:avLst/>
            </a:prstGeom>
            <a:noFill/>
            <a:ln cap="flat" cmpd="sng" w="76200">
              <a:solidFill>
                <a:srgbClr val="00B050"/>
              </a:solidFill>
              <a:prstDash val="solid"/>
              <a:miter lim="800000"/>
              <a:headEnd len="sm" w="sm" type="none"/>
              <a:tailEnd len="med" w="med" type="triangle"/>
            </a:ln>
          </p:spPr>
        </p:cxnSp>
        <p:pic>
          <p:nvPicPr>
            <p:cNvPr id="351" name="Google Shape;351;p13"/>
            <p:cNvPicPr preferRelativeResize="0"/>
            <p:nvPr/>
          </p:nvPicPr>
          <p:blipFill rotWithShape="1">
            <a:blip r:embed="rId4">
              <a:alphaModFix/>
            </a:blip>
            <a:srcRect b="0" l="0" r="0" t="0"/>
            <a:stretch/>
          </p:blipFill>
          <p:spPr>
            <a:xfrm>
              <a:off x="390958" y="514992"/>
              <a:ext cx="2954407" cy="1767069"/>
            </a:xfrm>
            <a:prstGeom prst="rect">
              <a:avLst/>
            </a:prstGeom>
            <a:noFill/>
            <a:ln>
              <a:noFill/>
            </a:ln>
          </p:spPr>
        </p:pic>
      </p:grpSp>
      <p:grpSp>
        <p:nvGrpSpPr>
          <p:cNvPr id="352" name="Google Shape;352;p13"/>
          <p:cNvGrpSpPr/>
          <p:nvPr/>
        </p:nvGrpSpPr>
        <p:grpSpPr>
          <a:xfrm>
            <a:off x="365576" y="2567729"/>
            <a:ext cx="4465988" cy="1906929"/>
            <a:chOff x="365576" y="2567729"/>
            <a:chExt cx="4465988" cy="1906929"/>
          </a:xfrm>
        </p:grpSpPr>
        <p:pic>
          <p:nvPicPr>
            <p:cNvPr id="353" name="Google Shape;353;p13"/>
            <p:cNvPicPr preferRelativeResize="0"/>
            <p:nvPr/>
          </p:nvPicPr>
          <p:blipFill rotWithShape="1">
            <a:blip r:embed="rId5">
              <a:alphaModFix/>
            </a:blip>
            <a:srcRect b="0" l="0" r="0" t="0"/>
            <a:stretch/>
          </p:blipFill>
          <p:spPr>
            <a:xfrm>
              <a:off x="365576" y="2567729"/>
              <a:ext cx="2860394" cy="1906929"/>
            </a:xfrm>
            <a:prstGeom prst="rect">
              <a:avLst/>
            </a:prstGeom>
            <a:noFill/>
            <a:ln>
              <a:noFill/>
            </a:ln>
          </p:spPr>
        </p:pic>
        <p:cxnSp>
          <p:nvCxnSpPr>
            <p:cNvPr id="354" name="Google Shape;354;p13"/>
            <p:cNvCxnSpPr/>
            <p:nvPr/>
          </p:nvCxnSpPr>
          <p:spPr>
            <a:xfrm rot="-2700000">
              <a:off x="3727786" y="2969877"/>
              <a:ext cx="914400" cy="914400"/>
            </a:xfrm>
            <a:prstGeom prst="straightConnector1">
              <a:avLst/>
            </a:prstGeom>
            <a:noFill/>
            <a:ln cap="flat" cmpd="sng" w="76200">
              <a:solidFill>
                <a:srgbClr val="1A769D"/>
              </a:solidFill>
              <a:prstDash val="solid"/>
              <a:miter lim="800000"/>
              <a:headEnd len="sm" w="sm" type="none"/>
              <a:tailEnd len="med" w="med" type="triangle"/>
            </a:ln>
          </p:spPr>
        </p:cxnSp>
      </p:grpSp>
      <p:grpSp>
        <p:nvGrpSpPr>
          <p:cNvPr id="355" name="Google Shape;355;p13"/>
          <p:cNvGrpSpPr/>
          <p:nvPr/>
        </p:nvGrpSpPr>
        <p:grpSpPr>
          <a:xfrm>
            <a:off x="805317" y="3756322"/>
            <a:ext cx="4052110" cy="2870904"/>
            <a:chOff x="955014" y="3869834"/>
            <a:chExt cx="4052110" cy="2870904"/>
          </a:xfrm>
        </p:grpSpPr>
        <p:pic>
          <p:nvPicPr>
            <p:cNvPr id="356" name="Google Shape;356;p13"/>
            <p:cNvPicPr preferRelativeResize="0"/>
            <p:nvPr/>
          </p:nvPicPr>
          <p:blipFill rotWithShape="1">
            <a:blip r:embed="rId6">
              <a:alphaModFix/>
            </a:blip>
            <a:srcRect b="0" l="0" r="0" t="0"/>
            <a:stretch/>
          </p:blipFill>
          <p:spPr>
            <a:xfrm>
              <a:off x="955014" y="4781779"/>
              <a:ext cx="2936410" cy="1958959"/>
            </a:xfrm>
            <a:prstGeom prst="rect">
              <a:avLst/>
            </a:prstGeom>
            <a:noFill/>
            <a:ln>
              <a:noFill/>
            </a:ln>
          </p:spPr>
        </p:pic>
        <p:cxnSp>
          <p:nvCxnSpPr>
            <p:cNvPr id="357" name="Google Shape;357;p13"/>
            <p:cNvCxnSpPr/>
            <p:nvPr/>
          </p:nvCxnSpPr>
          <p:spPr>
            <a:xfrm flipH="1" rot="10800000">
              <a:off x="4009676" y="3869834"/>
              <a:ext cx="997448" cy="841282"/>
            </a:xfrm>
            <a:prstGeom prst="straightConnector1">
              <a:avLst/>
            </a:prstGeom>
            <a:noFill/>
            <a:ln cap="flat" cmpd="sng" w="76200">
              <a:solidFill>
                <a:srgbClr val="FF0000"/>
              </a:solidFill>
              <a:prstDash val="solid"/>
              <a:miter lim="800000"/>
              <a:headEnd len="sm" w="sm" type="none"/>
              <a:tailEnd len="med" w="med" type="triangle"/>
            </a:ln>
          </p:spPr>
        </p:cxnSp>
      </p:grpSp>
      <p:grpSp>
        <p:nvGrpSpPr>
          <p:cNvPr id="358" name="Google Shape;358;p13"/>
          <p:cNvGrpSpPr/>
          <p:nvPr/>
        </p:nvGrpSpPr>
        <p:grpSpPr>
          <a:xfrm>
            <a:off x="7868633" y="4007923"/>
            <a:ext cx="3980633" cy="2319429"/>
            <a:chOff x="7868633" y="4067566"/>
            <a:chExt cx="3980633" cy="2319429"/>
          </a:xfrm>
        </p:grpSpPr>
        <p:pic>
          <p:nvPicPr>
            <p:cNvPr id="359" name="Google Shape;359;p13"/>
            <p:cNvPicPr preferRelativeResize="0"/>
            <p:nvPr/>
          </p:nvPicPr>
          <p:blipFill rotWithShape="1">
            <a:blip r:embed="rId7">
              <a:alphaModFix/>
            </a:blip>
            <a:srcRect b="0" l="0" r="0" t="0"/>
            <a:stretch/>
          </p:blipFill>
          <p:spPr>
            <a:xfrm>
              <a:off x="8337392" y="4408474"/>
              <a:ext cx="3511874" cy="1978521"/>
            </a:xfrm>
            <a:prstGeom prst="rect">
              <a:avLst/>
            </a:prstGeom>
            <a:noFill/>
            <a:ln>
              <a:noFill/>
            </a:ln>
          </p:spPr>
        </p:pic>
        <p:cxnSp>
          <p:nvCxnSpPr>
            <p:cNvPr id="360" name="Google Shape;360;p13"/>
            <p:cNvCxnSpPr/>
            <p:nvPr/>
          </p:nvCxnSpPr>
          <p:spPr>
            <a:xfrm>
              <a:off x="7868633" y="4067566"/>
              <a:ext cx="400498" cy="340908"/>
            </a:xfrm>
            <a:prstGeom prst="straightConnector1">
              <a:avLst/>
            </a:prstGeom>
            <a:noFill/>
            <a:ln cap="flat" cmpd="sng" w="76200">
              <a:solidFill>
                <a:srgbClr val="FF0000"/>
              </a:solidFill>
              <a:prstDash val="solid"/>
              <a:miter lim="800000"/>
              <a:headEnd len="sm" w="sm" type="none"/>
              <a:tailEnd len="med" w="med" type="triangle"/>
            </a:ln>
          </p:spPr>
        </p:cxnSp>
      </p:grpSp>
      <p:grpSp>
        <p:nvGrpSpPr>
          <p:cNvPr id="361" name="Google Shape;361;p13"/>
          <p:cNvGrpSpPr/>
          <p:nvPr/>
        </p:nvGrpSpPr>
        <p:grpSpPr>
          <a:xfrm>
            <a:off x="8095467" y="413921"/>
            <a:ext cx="3804813" cy="2796337"/>
            <a:chOff x="8095467" y="413921"/>
            <a:chExt cx="3804813" cy="2796337"/>
          </a:xfrm>
        </p:grpSpPr>
        <p:cxnSp>
          <p:nvCxnSpPr>
            <p:cNvPr id="362" name="Google Shape;362;p13"/>
            <p:cNvCxnSpPr/>
            <p:nvPr/>
          </p:nvCxnSpPr>
          <p:spPr>
            <a:xfrm flipH="1" rot="10800000">
              <a:off x="8219343" y="2653368"/>
              <a:ext cx="1181932" cy="556890"/>
            </a:xfrm>
            <a:prstGeom prst="straightConnector1">
              <a:avLst/>
            </a:prstGeom>
            <a:noFill/>
            <a:ln cap="flat" cmpd="sng" w="76200">
              <a:solidFill>
                <a:srgbClr val="1A769D"/>
              </a:solidFill>
              <a:prstDash val="solid"/>
              <a:miter lim="800000"/>
              <a:headEnd len="sm" w="sm" type="none"/>
              <a:tailEnd len="med" w="med" type="triangle"/>
            </a:ln>
          </p:spPr>
        </p:cxnSp>
        <p:grpSp>
          <p:nvGrpSpPr>
            <p:cNvPr id="363" name="Google Shape;363;p13"/>
            <p:cNvGrpSpPr/>
            <p:nvPr/>
          </p:nvGrpSpPr>
          <p:grpSpPr>
            <a:xfrm>
              <a:off x="8095467" y="413921"/>
              <a:ext cx="3804813" cy="2117235"/>
              <a:chOff x="8095467" y="413921"/>
              <a:chExt cx="3804813" cy="2117235"/>
            </a:xfrm>
          </p:grpSpPr>
          <p:pic>
            <p:nvPicPr>
              <p:cNvPr id="364" name="Google Shape;364;p13"/>
              <p:cNvPicPr preferRelativeResize="0"/>
              <p:nvPr/>
            </p:nvPicPr>
            <p:blipFill rotWithShape="1">
              <a:blip r:embed="rId8">
                <a:alphaModFix/>
              </a:blip>
              <a:srcRect b="0" l="0" r="0" t="0"/>
              <a:stretch/>
            </p:blipFill>
            <p:spPr>
              <a:xfrm>
                <a:off x="8979751" y="413921"/>
                <a:ext cx="2920529" cy="1942152"/>
              </a:xfrm>
              <a:prstGeom prst="rect">
                <a:avLst/>
              </a:prstGeom>
              <a:noFill/>
              <a:ln>
                <a:noFill/>
              </a:ln>
            </p:spPr>
          </p:pic>
          <p:cxnSp>
            <p:nvCxnSpPr>
              <p:cNvPr id="365" name="Google Shape;365;p13"/>
              <p:cNvCxnSpPr/>
              <p:nvPr/>
            </p:nvCxnSpPr>
            <p:spPr>
              <a:xfrm flipH="1" rot="10800000">
                <a:off x="8095467" y="2267555"/>
                <a:ext cx="662826" cy="263601"/>
              </a:xfrm>
              <a:prstGeom prst="straightConnector1">
                <a:avLst/>
              </a:prstGeom>
              <a:noFill/>
              <a:ln cap="flat" cmpd="sng" w="76200">
                <a:solidFill>
                  <a:srgbClr val="00B050"/>
                </a:solidFill>
                <a:prstDash val="solid"/>
                <a:miter lim="800000"/>
                <a:headEnd len="sm" w="sm"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500"/>
                                        <p:tgtEl>
                                          <p:spTgt spid="3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FDFE"/>
        </a:solidFill>
      </p:bgPr>
    </p:bg>
    <p:spTree>
      <p:nvGrpSpPr>
        <p:cNvPr id="370" name="Shape 370"/>
        <p:cNvGrpSpPr/>
        <p:nvPr/>
      </p:nvGrpSpPr>
      <p:grpSpPr>
        <a:xfrm>
          <a:off x="0" y="0"/>
          <a:ext cx="0" cy="0"/>
          <a:chOff x="0" y="0"/>
          <a:chExt cx="0" cy="0"/>
        </a:xfrm>
      </p:grpSpPr>
      <p:sp>
        <p:nvSpPr>
          <p:cNvPr id="371" name="Google Shape;371;gc759aff250_0_4"/>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hr-HR"/>
              <a:t>What is being done already and why us?</a:t>
            </a:r>
            <a:endParaRPr/>
          </a:p>
        </p:txBody>
      </p:sp>
      <p:sp>
        <p:nvSpPr>
          <p:cNvPr id="372" name="Google Shape;372;gc759aff250_0_4"/>
          <p:cNvSpPr txBox="1"/>
          <p:nvPr>
            <p:ph idx="1" type="body"/>
          </p:nvPr>
        </p:nvSpPr>
        <p:spPr>
          <a:xfrm>
            <a:off x="3039125" y="1536625"/>
            <a:ext cx="8737200" cy="1768800"/>
          </a:xfrm>
          <a:prstGeom prst="rect">
            <a:avLst/>
          </a:prstGeom>
        </p:spPr>
        <p:txBody>
          <a:bodyPr anchorCtr="0" anchor="t" bIns="91425" lIns="91425" spcFirstLastPara="1" rIns="91425" wrap="square" tIns="91425">
            <a:normAutofit/>
          </a:bodyPr>
          <a:lstStyle/>
          <a:p>
            <a:pPr indent="-412750" lvl="0" marL="457200" rtl="0" algn="l">
              <a:spcBef>
                <a:spcPts val="0"/>
              </a:spcBef>
              <a:spcAft>
                <a:spcPts val="0"/>
              </a:spcAft>
              <a:buSzPts val="2900"/>
              <a:buChar char="-"/>
            </a:pPr>
            <a:r>
              <a:rPr lang="hr-HR" sz="2900"/>
              <a:t>Investments</a:t>
            </a:r>
            <a:endParaRPr sz="2900"/>
          </a:p>
          <a:p>
            <a:pPr indent="-412750" lvl="0" marL="457200" rtl="0" algn="l">
              <a:spcBef>
                <a:spcPts val="0"/>
              </a:spcBef>
              <a:spcAft>
                <a:spcPts val="0"/>
              </a:spcAft>
              <a:buSzPts val="2900"/>
              <a:buChar char="-"/>
            </a:pPr>
            <a:r>
              <a:rPr lang="hr-HR" sz="2900"/>
              <a:t>Startups</a:t>
            </a:r>
            <a:endParaRPr sz="2900"/>
          </a:p>
          <a:p>
            <a:pPr indent="-412750" lvl="0" marL="457200" rtl="0" algn="l">
              <a:spcBef>
                <a:spcPts val="0"/>
              </a:spcBef>
              <a:spcAft>
                <a:spcPts val="0"/>
              </a:spcAft>
              <a:buSzPts val="2900"/>
              <a:buChar char="-"/>
            </a:pPr>
            <a:r>
              <a:rPr lang="hr-HR" sz="2900"/>
              <a:t>Fuelling economic growth within Europe</a:t>
            </a:r>
            <a:endParaRPr sz="2900"/>
          </a:p>
        </p:txBody>
      </p:sp>
      <p:pic>
        <p:nvPicPr>
          <p:cNvPr id="373" name="Google Shape;373;gc759aff250_0_4"/>
          <p:cNvPicPr preferRelativeResize="0"/>
          <p:nvPr/>
        </p:nvPicPr>
        <p:blipFill>
          <a:blip r:embed="rId3">
            <a:alphaModFix/>
          </a:blip>
          <a:stretch>
            <a:fillRect/>
          </a:stretch>
        </p:blipFill>
        <p:spPr>
          <a:xfrm>
            <a:off x="415600" y="1536625"/>
            <a:ext cx="1603800" cy="1768900"/>
          </a:xfrm>
          <a:prstGeom prst="rect">
            <a:avLst/>
          </a:prstGeom>
          <a:noFill/>
          <a:ln>
            <a:noFill/>
          </a:ln>
        </p:spPr>
      </p:pic>
      <p:pic>
        <p:nvPicPr>
          <p:cNvPr id="374" name="Google Shape;374;gc759aff250_0_4"/>
          <p:cNvPicPr preferRelativeResize="0"/>
          <p:nvPr/>
        </p:nvPicPr>
        <p:blipFill rotWithShape="1">
          <a:blip r:embed="rId4">
            <a:alphaModFix/>
          </a:blip>
          <a:srcRect b="0" l="0" r="0" t="0"/>
          <a:stretch/>
        </p:blipFill>
        <p:spPr>
          <a:xfrm>
            <a:off x="7117925" y="3738925"/>
            <a:ext cx="5051100" cy="27321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375" name="Google Shape;375;gc759aff250_0_4"/>
          <p:cNvSpPr txBox="1"/>
          <p:nvPr>
            <p:ph idx="1" type="body"/>
          </p:nvPr>
        </p:nvSpPr>
        <p:spPr>
          <a:xfrm>
            <a:off x="0" y="3598950"/>
            <a:ext cx="8197500" cy="2981400"/>
          </a:xfrm>
          <a:prstGeom prst="rect">
            <a:avLst/>
          </a:prstGeom>
        </p:spPr>
        <p:txBody>
          <a:bodyPr anchorCtr="0" anchor="t" bIns="91425" lIns="91425" spcFirstLastPara="1" rIns="91425" wrap="square" tIns="91425">
            <a:normAutofit lnSpcReduction="10000"/>
          </a:bodyPr>
          <a:lstStyle/>
          <a:p>
            <a:pPr indent="-412750" lvl="0" marL="457200" rtl="0" algn="l">
              <a:spcBef>
                <a:spcPts val="0"/>
              </a:spcBef>
              <a:spcAft>
                <a:spcPts val="0"/>
              </a:spcAft>
              <a:buSzPts val="2900"/>
              <a:buChar char="-"/>
            </a:pPr>
            <a:r>
              <a:rPr lang="hr-HR" sz="2900"/>
              <a:t>Connecting OPG communities</a:t>
            </a:r>
            <a:endParaRPr sz="2900"/>
          </a:p>
          <a:p>
            <a:pPr indent="-412750" lvl="0" marL="457200" rtl="0" algn="l">
              <a:spcBef>
                <a:spcPts val="0"/>
              </a:spcBef>
              <a:spcAft>
                <a:spcPts val="0"/>
              </a:spcAft>
              <a:buSzPts val="2900"/>
              <a:buChar char="-"/>
            </a:pPr>
            <a:r>
              <a:rPr lang="hr-HR" sz="2900"/>
              <a:t>Concentration on local economy with interpersonal connections and business education</a:t>
            </a:r>
            <a:endParaRPr sz="2900"/>
          </a:p>
          <a:p>
            <a:pPr indent="-412750" lvl="0" marL="457200" rtl="0" algn="l">
              <a:spcBef>
                <a:spcPts val="0"/>
              </a:spcBef>
              <a:spcAft>
                <a:spcPts val="0"/>
              </a:spcAft>
              <a:buSzPts val="2900"/>
              <a:buChar char="-"/>
            </a:pPr>
            <a:r>
              <a:rPr lang="hr-HR" sz="2900"/>
              <a:t>Technology, sustainability, long-term growth</a:t>
            </a:r>
            <a:endParaRPr sz="2900"/>
          </a:p>
          <a:p>
            <a:pPr indent="-412750" lvl="0" marL="457200" rtl="0" algn="l">
              <a:spcBef>
                <a:spcPts val="0"/>
              </a:spcBef>
              <a:spcAft>
                <a:spcPts val="0"/>
              </a:spcAft>
              <a:buSzPts val="2900"/>
              <a:buChar char="-"/>
            </a:pPr>
            <a:r>
              <a:rPr lang="hr-HR" sz="2900"/>
              <a:t>Farmer-led</a:t>
            </a:r>
            <a:endParaRPr sz="2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90000"/>
              </a:lnSpc>
              <a:spcBef>
                <a:spcPts val="0"/>
              </a:spcBef>
              <a:spcAft>
                <a:spcPts val="0"/>
              </a:spcAft>
              <a:buClr>
                <a:srgbClr val="262626"/>
              </a:buClr>
              <a:buSzPts val="5400"/>
              <a:buNone/>
            </a:pPr>
            <a:r>
              <a:rPr lang="hr-HR"/>
              <a:t>What will we do</a:t>
            </a:r>
            <a:r>
              <a:rPr lang="hr-HR"/>
              <a:t>?</a:t>
            </a:r>
            <a:endParaRPr/>
          </a:p>
        </p:txBody>
      </p:sp>
      <p:cxnSp>
        <p:nvCxnSpPr>
          <p:cNvPr id="382" name="Google Shape;382;p14"/>
          <p:cNvCxnSpPr/>
          <p:nvPr/>
        </p:nvCxnSpPr>
        <p:spPr>
          <a:xfrm>
            <a:off x="892110" y="3987878"/>
            <a:ext cx="10302843" cy="0"/>
          </a:xfrm>
          <a:prstGeom prst="straightConnector1">
            <a:avLst/>
          </a:prstGeom>
          <a:noFill/>
          <a:ln cap="flat" cmpd="sng" w="15875">
            <a:solidFill>
              <a:srgbClr val="7F7F7F"/>
            </a:solidFill>
            <a:prstDash val="solid"/>
            <a:miter lim="800000"/>
            <a:headEnd len="med" w="med" type="oval"/>
            <a:tailEnd len="med" w="med" type="oval"/>
          </a:ln>
        </p:spPr>
      </p:cxnSp>
      <p:grpSp>
        <p:nvGrpSpPr>
          <p:cNvPr id="383" name="Google Shape;383;p14"/>
          <p:cNvGrpSpPr/>
          <p:nvPr/>
        </p:nvGrpSpPr>
        <p:grpSpPr>
          <a:xfrm>
            <a:off x="1504274" y="3821115"/>
            <a:ext cx="337351" cy="337351"/>
            <a:chOff x="4319972" y="3176972"/>
            <a:chExt cx="504056" cy="504056"/>
          </a:xfrm>
        </p:grpSpPr>
        <p:sp>
          <p:nvSpPr>
            <p:cNvPr id="384" name="Google Shape;384;p14"/>
            <p:cNvSpPr/>
            <p:nvPr/>
          </p:nvSpPr>
          <p:spPr>
            <a:xfrm>
              <a:off x="4319972" y="3176972"/>
              <a:ext cx="504056" cy="504056"/>
            </a:xfrm>
            <a:prstGeom prst="ellipse">
              <a:avLst/>
            </a:prstGeom>
            <a:solidFill>
              <a:schemeClr val="accent2">
                <a:alpha val="49803"/>
              </a:schemeClr>
            </a:solidFill>
            <a:ln cap="flat" cmpd="sng" w="12700">
              <a:solidFill>
                <a:schemeClr val="lt1">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5" name="Google Shape;385;p14"/>
            <p:cNvSpPr/>
            <p:nvPr/>
          </p:nvSpPr>
          <p:spPr>
            <a:xfrm>
              <a:off x="4418878" y="3275878"/>
              <a:ext cx="324000" cy="32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86" name="Google Shape;386;p14"/>
          <p:cNvGrpSpPr/>
          <p:nvPr/>
        </p:nvGrpSpPr>
        <p:grpSpPr>
          <a:xfrm>
            <a:off x="3773841" y="3821115"/>
            <a:ext cx="337351" cy="337351"/>
            <a:chOff x="4319972" y="3176972"/>
            <a:chExt cx="504056" cy="504056"/>
          </a:xfrm>
        </p:grpSpPr>
        <p:sp>
          <p:nvSpPr>
            <p:cNvPr id="387" name="Google Shape;387;p14"/>
            <p:cNvSpPr/>
            <p:nvPr/>
          </p:nvSpPr>
          <p:spPr>
            <a:xfrm>
              <a:off x="4319972" y="3176972"/>
              <a:ext cx="504056" cy="504056"/>
            </a:xfrm>
            <a:prstGeom prst="ellipse">
              <a:avLst/>
            </a:prstGeom>
            <a:solidFill>
              <a:schemeClr val="accent3">
                <a:alpha val="49803"/>
              </a:schemeClr>
            </a:solidFill>
            <a:ln cap="flat" cmpd="sng" w="12700">
              <a:solidFill>
                <a:schemeClr val="lt1">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8" name="Google Shape;388;p14"/>
            <p:cNvSpPr/>
            <p:nvPr/>
          </p:nvSpPr>
          <p:spPr>
            <a:xfrm>
              <a:off x="4418878" y="3275878"/>
              <a:ext cx="324000" cy="32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89" name="Google Shape;389;p14"/>
          <p:cNvGrpSpPr/>
          <p:nvPr/>
        </p:nvGrpSpPr>
        <p:grpSpPr>
          <a:xfrm>
            <a:off x="5953562" y="3821115"/>
            <a:ext cx="337351" cy="337351"/>
            <a:chOff x="4319972" y="3176972"/>
            <a:chExt cx="504056" cy="504056"/>
          </a:xfrm>
        </p:grpSpPr>
        <p:sp>
          <p:nvSpPr>
            <p:cNvPr id="390" name="Google Shape;390;p14"/>
            <p:cNvSpPr/>
            <p:nvPr/>
          </p:nvSpPr>
          <p:spPr>
            <a:xfrm>
              <a:off x="4319972" y="3176972"/>
              <a:ext cx="504056" cy="504056"/>
            </a:xfrm>
            <a:prstGeom prst="ellipse">
              <a:avLst/>
            </a:prstGeom>
            <a:solidFill>
              <a:schemeClr val="accent3">
                <a:alpha val="49803"/>
              </a:schemeClr>
            </a:solidFill>
            <a:ln cap="flat" cmpd="sng" w="12700">
              <a:solidFill>
                <a:schemeClr val="lt1">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1" name="Google Shape;391;p14"/>
            <p:cNvSpPr/>
            <p:nvPr/>
          </p:nvSpPr>
          <p:spPr>
            <a:xfrm>
              <a:off x="4418878" y="3275878"/>
              <a:ext cx="324000" cy="32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92" name="Google Shape;392;p14"/>
          <p:cNvGrpSpPr/>
          <p:nvPr/>
        </p:nvGrpSpPr>
        <p:grpSpPr>
          <a:xfrm>
            <a:off x="8370455" y="3821115"/>
            <a:ext cx="337351" cy="337351"/>
            <a:chOff x="4319972" y="3176972"/>
            <a:chExt cx="504056" cy="504056"/>
          </a:xfrm>
        </p:grpSpPr>
        <p:sp>
          <p:nvSpPr>
            <p:cNvPr id="393" name="Google Shape;393;p14"/>
            <p:cNvSpPr/>
            <p:nvPr/>
          </p:nvSpPr>
          <p:spPr>
            <a:xfrm>
              <a:off x="4319972" y="3176972"/>
              <a:ext cx="504056" cy="504056"/>
            </a:xfrm>
            <a:prstGeom prst="ellipse">
              <a:avLst/>
            </a:prstGeom>
            <a:solidFill>
              <a:schemeClr val="accent4">
                <a:alpha val="49803"/>
              </a:schemeClr>
            </a:solidFill>
            <a:ln cap="flat" cmpd="sng" w="12700">
              <a:solidFill>
                <a:schemeClr val="lt1">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4" name="Google Shape;394;p14"/>
            <p:cNvSpPr/>
            <p:nvPr/>
          </p:nvSpPr>
          <p:spPr>
            <a:xfrm>
              <a:off x="4418878" y="3275878"/>
              <a:ext cx="324000" cy="32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95" name="Google Shape;395;p14"/>
          <p:cNvGrpSpPr/>
          <p:nvPr/>
        </p:nvGrpSpPr>
        <p:grpSpPr>
          <a:xfrm>
            <a:off x="10354315" y="3821115"/>
            <a:ext cx="337351" cy="337351"/>
            <a:chOff x="4319972" y="3176972"/>
            <a:chExt cx="504056" cy="504056"/>
          </a:xfrm>
        </p:grpSpPr>
        <p:sp>
          <p:nvSpPr>
            <p:cNvPr id="396" name="Google Shape;396;p14"/>
            <p:cNvSpPr/>
            <p:nvPr/>
          </p:nvSpPr>
          <p:spPr>
            <a:xfrm>
              <a:off x="4319972" y="3176972"/>
              <a:ext cx="504056" cy="504056"/>
            </a:xfrm>
            <a:prstGeom prst="ellipse">
              <a:avLst/>
            </a:prstGeom>
            <a:solidFill>
              <a:schemeClr val="accent4">
                <a:alpha val="49803"/>
              </a:schemeClr>
            </a:solidFill>
            <a:ln cap="flat" cmpd="sng" w="12700">
              <a:solidFill>
                <a:schemeClr val="lt1">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7" name="Google Shape;397;p14"/>
            <p:cNvSpPr/>
            <p:nvPr/>
          </p:nvSpPr>
          <p:spPr>
            <a:xfrm>
              <a:off x="4418878" y="3275878"/>
              <a:ext cx="324000" cy="32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398" name="Google Shape;398;p14"/>
          <p:cNvSpPr txBox="1"/>
          <p:nvPr/>
        </p:nvSpPr>
        <p:spPr>
          <a:xfrm>
            <a:off x="1300704" y="3309227"/>
            <a:ext cx="7444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400">
                <a:solidFill>
                  <a:srgbClr val="3F3F3F"/>
                </a:solidFill>
                <a:latin typeface="Arial"/>
                <a:ea typeface="Arial"/>
                <a:cs typeface="Arial"/>
                <a:sym typeface="Arial"/>
              </a:rPr>
              <a:t>1.</a:t>
            </a:r>
            <a:endParaRPr b="1" sz="1400">
              <a:solidFill>
                <a:srgbClr val="3F3F3F"/>
              </a:solidFill>
              <a:latin typeface="Arial"/>
              <a:ea typeface="Arial"/>
              <a:cs typeface="Arial"/>
              <a:sym typeface="Arial"/>
            </a:endParaRPr>
          </a:p>
        </p:txBody>
      </p:sp>
      <p:sp>
        <p:nvSpPr>
          <p:cNvPr id="399" name="Google Shape;399;p14"/>
          <p:cNvSpPr txBox="1"/>
          <p:nvPr/>
        </p:nvSpPr>
        <p:spPr>
          <a:xfrm>
            <a:off x="3570272" y="4270917"/>
            <a:ext cx="7444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400">
                <a:solidFill>
                  <a:srgbClr val="3F3F3F"/>
                </a:solidFill>
                <a:latin typeface="Arial"/>
                <a:ea typeface="Arial"/>
                <a:cs typeface="Arial"/>
                <a:sym typeface="Arial"/>
              </a:rPr>
              <a:t>2.</a:t>
            </a:r>
            <a:endParaRPr b="1" sz="1400">
              <a:solidFill>
                <a:srgbClr val="3F3F3F"/>
              </a:solidFill>
              <a:latin typeface="Arial"/>
              <a:ea typeface="Arial"/>
              <a:cs typeface="Arial"/>
              <a:sym typeface="Arial"/>
            </a:endParaRPr>
          </a:p>
        </p:txBody>
      </p:sp>
      <p:sp>
        <p:nvSpPr>
          <p:cNvPr id="400" name="Google Shape;400;p14"/>
          <p:cNvSpPr txBox="1"/>
          <p:nvPr/>
        </p:nvSpPr>
        <p:spPr>
          <a:xfrm>
            <a:off x="5749993" y="3309227"/>
            <a:ext cx="7444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400">
                <a:solidFill>
                  <a:srgbClr val="3F3F3F"/>
                </a:solidFill>
                <a:latin typeface="Arial"/>
                <a:ea typeface="Arial"/>
                <a:cs typeface="Arial"/>
                <a:sym typeface="Arial"/>
              </a:rPr>
              <a:t>3.</a:t>
            </a:r>
            <a:endParaRPr b="1" sz="1400">
              <a:solidFill>
                <a:srgbClr val="3F3F3F"/>
              </a:solidFill>
              <a:latin typeface="Arial"/>
              <a:ea typeface="Arial"/>
              <a:cs typeface="Arial"/>
              <a:sym typeface="Arial"/>
            </a:endParaRPr>
          </a:p>
        </p:txBody>
      </p:sp>
      <p:sp>
        <p:nvSpPr>
          <p:cNvPr id="401" name="Google Shape;401;p14"/>
          <p:cNvSpPr txBox="1"/>
          <p:nvPr/>
        </p:nvSpPr>
        <p:spPr>
          <a:xfrm>
            <a:off x="8281250" y="4321139"/>
            <a:ext cx="7444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400">
                <a:solidFill>
                  <a:srgbClr val="3F3F3F"/>
                </a:solidFill>
                <a:latin typeface="Arial"/>
                <a:ea typeface="Arial"/>
                <a:cs typeface="Arial"/>
                <a:sym typeface="Arial"/>
              </a:rPr>
              <a:t>4.</a:t>
            </a:r>
            <a:endParaRPr b="1" sz="1400">
              <a:solidFill>
                <a:srgbClr val="3F3F3F"/>
              </a:solidFill>
              <a:latin typeface="Arial"/>
              <a:ea typeface="Arial"/>
              <a:cs typeface="Arial"/>
              <a:sym typeface="Arial"/>
            </a:endParaRPr>
          </a:p>
        </p:txBody>
      </p:sp>
      <p:sp>
        <p:nvSpPr>
          <p:cNvPr id="402" name="Google Shape;402;p14"/>
          <p:cNvSpPr txBox="1"/>
          <p:nvPr/>
        </p:nvSpPr>
        <p:spPr>
          <a:xfrm>
            <a:off x="10199282" y="3306295"/>
            <a:ext cx="7444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1400">
                <a:solidFill>
                  <a:srgbClr val="3F3F3F"/>
                </a:solidFill>
                <a:latin typeface="Arial"/>
                <a:ea typeface="Arial"/>
                <a:cs typeface="Arial"/>
                <a:sym typeface="Arial"/>
              </a:rPr>
              <a:t>5.</a:t>
            </a:r>
            <a:endParaRPr b="1" sz="1400">
              <a:solidFill>
                <a:srgbClr val="3F3F3F"/>
              </a:solidFill>
              <a:latin typeface="Arial"/>
              <a:ea typeface="Arial"/>
              <a:cs typeface="Arial"/>
              <a:sym typeface="Arial"/>
            </a:endParaRPr>
          </a:p>
        </p:txBody>
      </p:sp>
      <p:sp>
        <p:nvSpPr>
          <p:cNvPr id="403" name="Google Shape;403;p14"/>
          <p:cNvSpPr txBox="1"/>
          <p:nvPr/>
        </p:nvSpPr>
        <p:spPr>
          <a:xfrm>
            <a:off x="5102949" y="2331585"/>
            <a:ext cx="201435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r-HR" sz="1800">
                <a:solidFill>
                  <a:srgbClr val="3F3F3F"/>
                </a:solidFill>
                <a:latin typeface="Arial"/>
                <a:ea typeface="Arial"/>
                <a:cs typeface="Arial"/>
                <a:sym typeface="Arial"/>
              </a:rPr>
              <a:t>First cycle of collective input in the market</a:t>
            </a:r>
            <a:endParaRPr/>
          </a:p>
        </p:txBody>
      </p:sp>
      <p:sp>
        <p:nvSpPr>
          <p:cNvPr id="404" name="Google Shape;404;p14"/>
          <p:cNvSpPr txBox="1"/>
          <p:nvPr/>
        </p:nvSpPr>
        <p:spPr>
          <a:xfrm>
            <a:off x="7147455" y="4473159"/>
            <a:ext cx="3051827" cy="16619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p>
            <a:pPr indent="0" lvl="0" marL="0" marR="0" rtl="0" algn="ctr">
              <a:spcBef>
                <a:spcPts val="0"/>
              </a:spcBef>
              <a:spcAft>
                <a:spcPts val="0"/>
              </a:spcAft>
              <a:buNone/>
            </a:pPr>
            <a:r>
              <a:rPr lang="hr-HR" sz="1800">
                <a:solidFill>
                  <a:srgbClr val="3F3F3F"/>
                </a:solidFill>
                <a:latin typeface="Arial"/>
                <a:ea typeface="Arial"/>
                <a:cs typeface="Arial"/>
                <a:sym typeface="Arial"/>
              </a:rPr>
              <a:t>Redesigning of the platform (improving efficiency, adding features, connecting with foreign resellers and technology experts)</a:t>
            </a:r>
            <a:endParaRPr/>
          </a:p>
        </p:txBody>
      </p:sp>
      <p:sp>
        <p:nvSpPr>
          <p:cNvPr id="405" name="Google Shape;405;p14"/>
          <p:cNvSpPr txBox="1"/>
          <p:nvPr/>
        </p:nvSpPr>
        <p:spPr>
          <a:xfrm>
            <a:off x="2935338" y="4822225"/>
            <a:ext cx="2014356"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r-HR" sz="1800">
                <a:solidFill>
                  <a:srgbClr val="3F3F3F"/>
                </a:solidFill>
                <a:latin typeface="Arial"/>
                <a:ea typeface="Arial"/>
                <a:cs typeface="Arial"/>
                <a:sym typeface="Arial"/>
              </a:rPr>
              <a:t>Connecting with main resellers in Croatia; design and publication of marketing materials</a:t>
            </a:r>
            <a:endParaRPr/>
          </a:p>
        </p:txBody>
      </p:sp>
      <p:sp>
        <p:nvSpPr>
          <p:cNvPr id="406" name="Google Shape;406;p14"/>
          <p:cNvSpPr txBox="1"/>
          <p:nvPr/>
        </p:nvSpPr>
        <p:spPr>
          <a:xfrm>
            <a:off x="9413332" y="2331585"/>
            <a:ext cx="201435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r-HR" sz="1800">
                <a:solidFill>
                  <a:srgbClr val="3F3F3F"/>
                </a:solidFill>
                <a:latin typeface="Arial"/>
                <a:ea typeface="Arial"/>
                <a:cs typeface="Arial"/>
                <a:sym typeface="Arial"/>
              </a:rPr>
              <a:t>Second cycle of collective input in the market</a:t>
            </a:r>
            <a:endParaRPr/>
          </a:p>
        </p:txBody>
      </p:sp>
      <p:sp>
        <p:nvSpPr>
          <p:cNvPr id="407" name="Google Shape;407;p14"/>
          <p:cNvSpPr txBox="1"/>
          <p:nvPr/>
        </p:nvSpPr>
        <p:spPr>
          <a:xfrm>
            <a:off x="665770" y="2036533"/>
            <a:ext cx="201435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r-HR" sz="1800">
                <a:solidFill>
                  <a:srgbClr val="3F3F3F"/>
                </a:solidFill>
                <a:latin typeface="Arial"/>
                <a:ea typeface="Arial"/>
                <a:cs typeface="Arial"/>
                <a:sym typeface="Arial"/>
              </a:rPr>
              <a:t>Development of the online platform connecting OPGs</a:t>
            </a:r>
            <a:endParaRPr/>
          </a:p>
        </p:txBody>
      </p:sp>
      <p:sp>
        <p:nvSpPr>
          <p:cNvPr id="408" name="Google Shape;408;p14"/>
          <p:cNvSpPr txBox="1"/>
          <p:nvPr/>
        </p:nvSpPr>
        <p:spPr>
          <a:xfrm>
            <a:off x="11462050" y="3467538"/>
            <a:ext cx="59166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hr-HR" sz="4000">
                <a:solidFill>
                  <a:schemeClr val="dk1"/>
                </a:solidFill>
                <a:latin typeface="Arial"/>
                <a:ea typeface="Arial"/>
                <a:cs typeface="Arial"/>
                <a:sym typeface="Arial"/>
              </a:rPr>
              <a:t>…</a:t>
            </a:r>
            <a:endParaRPr sz="4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sp>
        <p:nvSpPr>
          <p:cNvPr id="414" name="Google Shape;414;p15"/>
          <p:cNvSpPr txBox="1"/>
          <p:nvPr>
            <p:ph idx="1" type="body"/>
          </p:nvPr>
        </p:nvSpPr>
        <p:spPr>
          <a:xfrm>
            <a:off x="309401" y="349034"/>
            <a:ext cx="11573197" cy="7242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000"/>
              <a:buNone/>
            </a:pPr>
            <a:r>
              <a:rPr lang="hr-HR" sz="4000"/>
              <a:t>Our platform in a nutshell</a:t>
            </a:r>
            <a:endParaRPr sz="4000"/>
          </a:p>
        </p:txBody>
      </p:sp>
      <p:graphicFrame>
        <p:nvGraphicFramePr>
          <p:cNvPr id="415" name="Google Shape;415;p15"/>
          <p:cNvGraphicFramePr/>
          <p:nvPr/>
        </p:nvGraphicFramePr>
        <p:xfrm>
          <a:off x="1192411" y="1414202"/>
          <a:ext cx="3000000" cy="3000000"/>
        </p:xfrm>
        <a:graphic>
          <a:graphicData uri="http://schemas.openxmlformats.org/drawingml/2006/table">
            <a:tbl>
              <a:tblPr bandRow="1" firstRow="1">
                <a:noFill/>
                <a:tableStyleId>{BE51AE8B-7192-47EA-8F9A-4D04BA073E25}</a:tableStyleId>
              </a:tblPr>
              <a:tblGrid>
                <a:gridCol w="2357225"/>
              </a:tblGrid>
              <a:tr h="505950">
                <a:tc>
                  <a:txBody>
                    <a:bodyPr/>
                    <a:lstStyle/>
                    <a:p>
                      <a:pPr indent="0" lvl="0" marL="0" marR="0" rtl="0" algn="ctr">
                        <a:spcBef>
                          <a:spcPts val="0"/>
                        </a:spcBef>
                        <a:spcAft>
                          <a:spcPts val="0"/>
                        </a:spcAft>
                        <a:buNone/>
                      </a:pPr>
                      <a:r>
                        <a:rPr b="1" lang="hr-HR" sz="1600" u="none" cap="none" strike="noStrike">
                          <a:solidFill>
                            <a:schemeClr val="lt1"/>
                          </a:solidFill>
                          <a:latin typeface="Arial"/>
                          <a:ea typeface="Arial"/>
                          <a:cs typeface="Arial"/>
                          <a:sym typeface="Arial"/>
                        </a:rPr>
                        <a:t>First goal</a:t>
                      </a:r>
                      <a:endParaRPr b="1" sz="16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1438100">
                <a:tc>
                  <a:txBody>
                    <a:bodyPr/>
                    <a:lstStyle/>
                    <a:p>
                      <a:pPr indent="0" lvl="0" marL="0" marR="0" rtl="0" algn="ctr">
                        <a:spcBef>
                          <a:spcPts val="0"/>
                        </a:spcBef>
                        <a:spcAft>
                          <a:spcPts val="0"/>
                        </a:spcAft>
                        <a:buNone/>
                      </a:pPr>
                      <a:r>
                        <a:rPr lang="hr-HR" sz="3700" u="none" cap="none" strike="noStrike">
                          <a:solidFill>
                            <a:schemeClr val="lt1"/>
                          </a:solidFill>
                          <a:latin typeface="Arial"/>
                          <a:ea typeface="Arial"/>
                          <a:cs typeface="Arial"/>
                          <a:sym typeface="Arial"/>
                        </a:rPr>
                        <a:t>Monthly</a:t>
                      </a:r>
                      <a:r>
                        <a:rPr lang="hr-HR" sz="4400" u="none" cap="none" strike="noStrike">
                          <a:solidFill>
                            <a:schemeClr val="lt1"/>
                          </a:solidFill>
                          <a:latin typeface="Arial"/>
                          <a:ea typeface="Arial"/>
                          <a:cs typeface="Arial"/>
                          <a:sym typeface="Arial"/>
                        </a:rPr>
                        <a:t> fee</a:t>
                      </a:r>
                      <a:endParaRPr sz="4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69803"/>
                      </a:schemeClr>
                    </a:solidFill>
                  </a:tcPr>
                </a:tc>
              </a:tr>
              <a:tr h="275375">
                <a:tc>
                  <a:txBody>
                    <a:bodyPr/>
                    <a:lstStyle/>
                    <a:p>
                      <a:pPr indent="0" lvl="0" marL="0" marR="0" rtl="0" algn="ctr">
                        <a:spcBef>
                          <a:spcPts val="0"/>
                        </a:spcBef>
                        <a:spcAft>
                          <a:spcPts val="0"/>
                        </a:spcAft>
                        <a:buNone/>
                      </a:pPr>
                      <a:r>
                        <a:t/>
                      </a:r>
                      <a:endParaRPr sz="12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69803"/>
                      </a:schemeClr>
                    </a:solidFill>
                  </a:tcPr>
                </a:tc>
              </a:tr>
              <a:tr h="722775">
                <a:tc>
                  <a:txBody>
                    <a:bodyPr/>
                    <a:lstStyle/>
                    <a:p>
                      <a:pPr indent="0" lvl="0" marL="0" marR="0" rtl="0" algn="ctr">
                        <a:spcBef>
                          <a:spcPts val="0"/>
                        </a:spcBef>
                        <a:spcAft>
                          <a:spcPts val="0"/>
                        </a:spcAft>
                        <a:buNone/>
                      </a:pPr>
                      <a:r>
                        <a:rPr lang="hr-HR" sz="1200" u="none" cap="none" strike="noStrike">
                          <a:solidFill>
                            <a:srgbClr val="3F3F3F"/>
                          </a:solidFill>
                          <a:latin typeface="Arial"/>
                          <a:ea typeface="Arial"/>
                          <a:cs typeface="Arial"/>
                          <a:sym typeface="Arial"/>
                        </a:rPr>
                        <a:t>Connection with other OPGs and the government</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42550">
                <a:tc>
                  <a:txBody>
                    <a:bodyPr/>
                    <a:lstStyle/>
                    <a:p>
                      <a:pPr indent="0" lvl="0" marL="0" marR="0" rtl="0" algn="ctr">
                        <a:lnSpc>
                          <a:spcPct val="100000"/>
                        </a:lnSpc>
                        <a:spcBef>
                          <a:spcPts val="0"/>
                        </a:spcBef>
                        <a:spcAft>
                          <a:spcPts val="0"/>
                        </a:spcAft>
                        <a:buClr>
                          <a:srgbClr val="3F3F3F"/>
                        </a:buClr>
                        <a:buSzPts val="1200"/>
                        <a:buFont typeface="Arial"/>
                        <a:buNone/>
                      </a:pPr>
                      <a:r>
                        <a:rPr lang="hr-HR" sz="1200" u="none" cap="none" strike="noStrike">
                          <a:solidFill>
                            <a:srgbClr val="3F3F3F"/>
                          </a:solidFill>
                          <a:latin typeface="Arial"/>
                          <a:ea typeface="Arial"/>
                          <a:cs typeface="Arial"/>
                          <a:sym typeface="Arial"/>
                        </a:rPr>
                        <a:t>HPK </a:t>
                      </a:r>
                      <a:endParaRPr/>
                    </a:p>
                    <a:p>
                      <a:pPr indent="0" lvl="0" marL="0" marR="0" rtl="0" algn="ctr">
                        <a:lnSpc>
                          <a:spcPct val="100000"/>
                        </a:lnSpc>
                        <a:spcBef>
                          <a:spcPts val="0"/>
                        </a:spcBef>
                        <a:spcAft>
                          <a:spcPts val="0"/>
                        </a:spcAft>
                        <a:buClr>
                          <a:srgbClr val="3F3F3F"/>
                        </a:buClr>
                        <a:buSzPts val="1200"/>
                        <a:buFont typeface="Arial"/>
                        <a:buNone/>
                      </a:pPr>
                      <a:r>
                        <a:rPr lang="hr-HR" sz="1200" u="none" cap="none" strike="noStrike">
                          <a:solidFill>
                            <a:srgbClr val="3F3F3F"/>
                          </a:solidFill>
                          <a:latin typeface="Arial"/>
                          <a:ea typeface="Arial"/>
                          <a:cs typeface="Arial"/>
                          <a:sym typeface="Arial"/>
                        </a:rPr>
                        <a:t>(Hrvatska poljoprivredna komora)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58975">
                <a:tc>
                  <a:txBody>
                    <a:bodyPr/>
                    <a:lstStyle/>
                    <a:p>
                      <a:pPr indent="0" lvl="0" marL="0" marR="0" rtl="0" algn="ctr">
                        <a:lnSpc>
                          <a:spcPct val="100000"/>
                        </a:lnSpc>
                        <a:spcBef>
                          <a:spcPts val="0"/>
                        </a:spcBef>
                        <a:spcAft>
                          <a:spcPts val="0"/>
                        </a:spcAft>
                        <a:buClr>
                          <a:srgbClr val="3F3F3F"/>
                        </a:buClr>
                        <a:buSzPts val="1200"/>
                        <a:buFont typeface="Arial"/>
                        <a:buNone/>
                      </a:pPr>
                      <a:r>
                        <a:rPr lang="hr-HR" sz="1200" u="none" cap="none" strike="noStrike">
                          <a:solidFill>
                            <a:srgbClr val="3F3F3F"/>
                          </a:solidFill>
                          <a:latin typeface="Arial"/>
                          <a:ea typeface="Arial"/>
                          <a:cs typeface="Arial"/>
                          <a:sym typeface="Arial"/>
                        </a:rPr>
                        <a:t>(Croatian agricultural agency)</a:t>
                      </a:r>
                      <a:endParaRPr/>
                    </a:p>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0350">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0350">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0350">
                <a:tc>
                  <a:txBody>
                    <a:bodyPr/>
                    <a:lstStyle/>
                    <a:p>
                      <a:pPr indent="0" lvl="0" marL="0" marR="0" rtl="0" algn="ctr">
                        <a:lnSpc>
                          <a:spcPct val="100000"/>
                        </a:lnSpc>
                        <a:spcBef>
                          <a:spcPts val="0"/>
                        </a:spcBef>
                        <a:spcAft>
                          <a:spcPts val="0"/>
                        </a:spcAft>
                        <a:buClr>
                          <a:schemeClr val="lt1"/>
                        </a:buClr>
                        <a:buSzPts val="1400"/>
                        <a:buFont typeface="Arial"/>
                        <a:buNone/>
                      </a:pPr>
                      <a:r>
                        <a:rPr b="1" lang="hr-HR" sz="1400" u="none" cap="none" strike="noStrike">
                          <a:solidFill>
                            <a:schemeClr val="lt1"/>
                          </a:solidFill>
                          <a:latin typeface="Arial"/>
                          <a:ea typeface="Arial"/>
                          <a:cs typeface="Arial"/>
                          <a:sym typeface="Arial"/>
                        </a:rPr>
                        <a:t>1.</a:t>
                      </a:r>
                      <a:endParaRPr b="1"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bl>
          </a:graphicData>
        </a:graphic>
      </p:graphicFrame>
      <p:graphicFrame>
        <p:nvGraphicFramePr>
          <p:cNvPr id="416" name="Google Shape;416;p15"/>
          <p:cNvGraphicFramePr/>
          <p:nvPr/>
        </p:nvGraphicFramePr>
        <p:xfrm>
          <a:off x="4850717" y="1414201"/>
          <a:ext cx="3000000" cy="3000000"/>
        </p:xfrm>
        <a:graphic>
          <a:graphicData uri="http://schemas.openxmlformats.org/drawingml/2006/table">
            <a:tbl>
              <a:tblPr bandRow="1" firstRow="1">
                <a:noFill/>
                <a:tableStyleId>{BE51AE8B-7192-47EA-8F9A-4D04BA073E25}</a:tableStyleId>
              </a:tblPr>
              <a:tblGrid>
                <a:gridCol w="2357225"/>
              </a:tblGrid>
              <a:tr h="505950">
                <a:tc>
                  <a:txBody>
                    <a:bodyPr/>
                    <a:lstStyle/>
                    <a:p>
                      <a:pPr indent="0" lvl="0" marL="0" marR="0" rtl="0" algn="ctr">
                        <a:spcBef>
                          <a:spcPts val="0"/>
                        </a:spcBef>
                        <a:spcAft>
                          <a:spcPts val="0"/>
                        </a:spcAft>
                        <a:buNone/>
                      </a:pPr>
                      <a:r>
                        <a:rPr b="1" lang="hr-HR" sz="1600" u="none" cap="none" strike="noStrike">
                          <a:solidFill>
                            <a:schemeClr val="lt1"/>
                          </a:solidFill>
                          <a:latin typeface="Arial"/>
                          <a:ea typeface="Arial"/>
                          <a:cs typeface="Arial"/>
                          <a:sym typeface="Arial"/>
                        </a:rPr>
                        <a:t>Second goal</a:t>
                      </a:r>
                      <a:endParaRPr b="1" sz="16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1445925">
                <a:tc>
                  <a:txBody>
                    <a:bodyPr/>
                    <a:lstStyle/>
                    <a:p>
                      <a:pPr indent="0" lvl="0" marL="0" marR="0" rtl="0" algn="ctr">
                        <a:lnSpc>
                          <a:spcPct val="150000"/>
                        </a:lnSpc>
                        <a:spcBef>
                          <a:spcPts val="0"/>
                        </a:spcBef>
                        <a:spcAft>
                          <a:spcPts val="0"/>
                        </a:spcAft>
                        <a:buNone/>
                      </a:pPr>
                      <a:r>
                        <a:rPr lang="hr-HR" sz="4400" u="none" cap="none" strike="noStrike">
                          <a:solidFill>
                            <a:schemeClr val="lt1"/>
                          </a:solidFill>
                          <a:latin typeface="Arial"/>
                          <a:ea typeface="Arial"/>
                          <a:cs typeface="Arial"/>
                          <a:sym typeface="Arial"/>
                        </a:rPr>
                        <a:t>FREE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275375">
                <a:tc>
                  <a:txBody>
                    <a:bodyPr/>
                    <a:lstStyle/>
                    <a:p>
                      <a:pPr indent="0" lvl="0" marL="0" marR="0" rtl="0" algn="ctr">
                        <a:spcBef>
                          <a:spcPts val="0"/>
                        </a:spcBef>
                        <a:spcAft>
                          <a:spcPts val="0"/>
                        </a:spcAft>
                        <a:buNone/>
                      </a:pPr>
                      <a:r>
                        <a:t/>
                      </a:r>
                      <a:endParaRPr sz="12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alpha val="69803"/>
                      </a:schemeClr>
                    </a:solidFill>
                  </a:tcPr>
                </a:tc>
              </a:tr>
              <a:tr h="722775">
                <a:tc>
                  <a:txBody>
                    <a:bodyPr/>
                    <a:lstStyle/>
                    <a:p>
                      <a:pPr indent="0" lvl="0" marL="0" marR="0" rtl="0" algn="ctr">
                        <a:spcBef>
                          <a:spcPts val="0"/>
                        </a:spcBef>
                        <a:spcAft>
                          <a:spcPts val="0"/>
                        </a:spcAft>
                        <a:buNone/>
                      </a:pPr>
                      <a:r>
                        <a:rPr lang="hr-HR" sz="1200" u="none" cap="none" strike="noStrike">
                          <a:solidFill>
                            <a:srgbClr val="3F3F3F"/>
                          </a:solidFill>
                          <a:latin typeface="Arial"/>
                          <a:ea typeface="Arial"/>
                          <a:cs typeface="Arial"/>
                          <a:sym typeface="Arial"/>
                        </a:rPr>
                        <a:t>Connection with resellers</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50350">
                <a:tc>
                  <a:txBody>
                    <a:bodyPr/>
                    <a:lstStyle/>
                    <a:p>
                      <a:pPr indent="0" lvl="0" marL="0" marR="0" rtl="0" algn="ctr">
                        <a:lnSpc>
                          <a:spcPct val="100000"/>
                        </a:lnSpc>
                        <a:spcBef>
                          <a:spcPts val="0"/>
                        </a:spcBef>
                        <a:spcAft>
                          <a:spcPts val="0"/>
                        </a:spcAft>
                        <a:buClr>
                          <a:srgbClr val="3F3F3F"/>
                        </a:buClr>
                        <a:buSzPts val="1200"/>
                        <a:buFont typeface="Arial"/>
                        <a:buNone/>
                      </a:pPr>
                      <a:r>
                        <a:rPr lang="hr-HR" sz="1200" u="none" cap="none" strike="noStrike">
                          <a:solidFill>
                            <a:srgbClr val="3F3F3F"/>
                          </a:solidFill>
                          <a:latin typeface="Arial"/>
                          <a:ea typeface="Arial"/>
                          <a:cs typeface="Arial"/>
                          <a:sym typeface="Arial"/>
                        </a:rPr>
                        <a:t>Spar hrvatska d.o.o.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642550">
                <a:tc>
                  <a:txBody>
                    <a:bodyPr/>
                    <a:lstStyle/>
                    <a:p>
                      <a:pPr indent="0" lvl="0" marL="0" marR="0" rtl="0" algn="ctr">
                        <a:lnSpc>
                          <a:spcPct val="100000"/>
                        </a:lnSpc>
                        <a:spcBef>
                          <a:spcPts val="0"/>
                        </a:spcBef>
                        <a:spcAft>
                          <a:spcPts val="0"/>
                        </a:spcAft>
                        <a:buClr>
                          <a:srgbClr val="3F3F3F"/>
                        </a:buClr>
                        <a:buSzPts val="1200"/>
                        <a:buFont typeface="Arial"/>
                        <a:buNone/>
                      </a:pPr>
                      <a:r>
                        <a:rPr lang="hr-HR" sz="1200" u="none" cap="none" strike="noStrike">
                          <a:solidFill>
                            <a:srgbClr val="3F3F3F"/>
                          </a:solidFill>
                          <a:latin typeface="Arial"/>
                          <a:ea typeface="Arial"/>
                          <a:cs typeface="Arial"/>
                          <a:sym typeface="Arial"/>
                        </a:rPr>
                        <a:t>DM drogerie markt d.o.o.</a:t>
                      </a:r>
                      <a:endParaRPr/>
                    </a:p>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3F3F3F"/>
                        </a:buClr>
                        <a:buSzPts val="1200"/>
                        <a:buFont typeface="Arial"/>
                        <a:buNone/>
                      </a:pPr>
                      <a:r>
                        <a:rPr lang="hr-HR" sz="1200" u="none" cap="none" strike="noStrike">
                          <a:solidFill>
                            <a:srgbClr val="3F3F3F"/>
                          </a:solidFill>
                          <a:latin typeface="Arial"/>
                          <a:ea typeface="Arial"/>
                          <a:cs typeface="Arial"/>
                          <a:sym typeface="Arial"/>
                        </a:rPr>
                        <a:t>Konzum d.o.o.</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58975">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32475">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0350">
                <a:tc>
                  <a:txBody>
                    <a:bodyPr/>
                    <a:lstStyle/>
                    <a:p>
                      <a:pPr indent="0" lvl="0" marL="0" marR="0" rtl="0" algn="ctr">
                        <a:lnSpc>
                          <a:spcPct val="100000"/>
                        </a:lnSpc>
                        <a:spcBef>
                          <a:spcPts val="0"/>
                        </a:spcBef>
                        <a:spcAft>
                          <a:spcPts val="0"/>
                        </a:spcAft>
                        <a:buClr>
                          <a:schemeClr val="lt1"/>
                        </a:buClr>
                        <a:buSzPts val="1400"/>
                        <a:buFont typeface="Arial"/>
                        <a:buNone/>
                      </a:pPr>
                      <a:r>
                        <a:rPr b="1" lang="hr-HR" sz="1400" u="none" cap="none" strike="noStrike">
                          <a:solidFill>
                            <a:schemeClr val="lt1"/>
                          </a:solidFill>
                          <a:latin typeface="Arial"/>
                          <a:ea typeface="Arial"/>
                          <a:cs typeface="Arial"/>
                          <a:sym typeface="Arial"/>
                        </a:rPr>
                        <a:t>2.</a:t>
                      </a:r>
                      <a:endParaRPr b="1"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bl>
          </a:graphicData>
        </a:graphic>
      </p:graphicFrame>
      <p:graphicFrame>
        <p:nvGraphicFramePr>
          <p:cNvPr id="417" name="Google Shape;417;p15"/>
          <p:cNvGraphicFramePr/>
          <p:nvPr/>
        </p:nvGraphicFramePr>
        <p:xfrm>
          <a:off x="8642373" y="1414202"/>
          <a:ext cx="3000000" cy="3000000"/>
        </p:xfrm>
        <a:graphic>
          <a:graphicData uri="http://schemas.openxmlformats.org/drawingml/2006/table">
            <a:tbl>
              <a:tblPr bandRow="1" firstRow="1">
                <a:noFill/>
                <a:tableStyleId>{BE51AE8B-7192-47EA-8F9A-4D04BA073E25}</a:tableStyleId>
              </a:tblPr>
              <a:tblGrid>
                <a:gridCol w="2357225"/>
              </a:tblGrid>
              <a:tr h="507900">
                <a:tc>
                  <a:txBody>
                    <a:bodyPr/>
                    <a:lstStyle/>
                    <a:p>
                      <a:pPr indent="0" lvl="0" marL="0" marR="0" rtl="0" algn="ctr">
                        <a:spcBef>
                          <a:spcPts val="0"/>
                        </a:spcBef>
                        <a:spcAft>
                          <a:spcPts val="0"/>
                        </a:spcAft>
                        <a:buNone/>
                      </a:pPr>
                      <a:r>
                        <a:rPr b="1" lang="hr-HR" sz="1600" u="none" cap="none" strike="noStrike">
                          <a:solidFill>
                            <a:schemeClr val="lt1"/>
                          </a:solidFill>
                          <a:latin typeface="Arial"/>
                          <a:ea typeface="Arial"/>
                          <a:cs typeface="Arial"/>
                          <a:sym typeface="Arial"/>
                        </a:rPr>
                        <a:t>Third goal</a:t>
                      </a:r>
                      <a:endParaRPr b="1" sz="16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r h="1443650">
                <a:tc>
                  <a:txBody>
                    <a:bodyPr/>
                    <a:lstStyle/>
                    <a:p>
                      <a:pPr indent="0" lvl="0" marL="0" marR="0" rtl="0" algn="ctr">
                        <a:spcBef>
                          <a:spcPts val="0"/>
                        </a:spcBef>
                        <a:spcAft>
                          <a:spcPts val="0"/>
                        </a:spcAft>
                        <a:buNone/>
                      </a:pPr>
                      <a:r>
                        <a:rPr lang="hr-HR" sz="3700" u="none" cap="none" strike="noStrike">
                          <a:solidFill>
                            <a:schemeClr val="lt1"/>
                          </a:solidFill>
                          <a:latin typeface="Arial"/>
                          <a:ea typeface="Arial"/>
                          <a:cs typeface="Arial"/>
                          <a:sym typeface="Arial"/>
                        </a:rPr>
                        <a:t>Additional</a:t>
                      </a:r>
                      <a:r>
                        <a:rPr lang="hr-HR" sz="4400" u="none" cap="none" strike="noStrike">
                          <a:solidFill>
                            <a:schemeClr val="lt1"/>
                          </a:solidFill>
                          <a:latin typeface="Arial"/>
                          <a:ea typeface="Arial"/>
                          <a:cs typeface="Arial"/>
                          <a:sym typeface="Arial"/>
                        </a:rPr>
                        <a:t> fee</a:t>
                      </a:r>
                      <a:endParaRPr sz="4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276450">
                <a:tc>
                  <a:txBody>
                    <a:bodyPr/>
                    <a:lstStyle/>
                    <a:p>
                      <a:pPr indent="0" lvl="0" marL="0" marR="0" rtl="0" algn="ctr">
                        <a:spcBef>
                          <a:spcPts val="0"/>
                        </a:spcBef>
                        <a:spcAft>
                          <a:spcPts val="0"/>
                        </a:spcAft>
                        <a:buNone/>
                      </a:pPr>
                      <a:r>
                        <a:t/>
                      </a:r>
                      <a:endParaRPr sz="12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alpha val="69803"/>
                      </a:schemeClr>
                    </a:solidFill>
                  </a:tcPr>
                </a:tc>
              </a:tr>
              <a:tr h="725575">
                <a:tc>
                  <a:txBody>
                    <a:bodyPr/>
                    <a:lstStyle/>
                    <a:p>
                      <a:pPr indent="0" lvl="0" marL="0" marR="0" rtl="0" algn="ctr">
                        <a:spcBef>
                          <a:spcPts val="0"/>
                        </a:spcBef>
                        <a:spcAft>
                          <a:spcPts val="0"/>
                        </a:spcAft>
                        <a:buNone/>
                      </a:pPr>
                      <a:r>
                        <a:rPr lang="hr-HR" sz="1200" u="none" cap="none" strike="noStrike">
                          <a:solidFill>
                            <a:srgbClr val="3F3F3F"/>
                          </a:solidFill>
                          <a:latin typeface="Arial"/>
                          <a:ea typeface="Arial"/>
                          <a:cs typeface="Arial"/>
                          <a:sym typeface="Arial"/>
                        </a:rPr>
                        <a:t>Connection with experts in economics and technology</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51700">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1700">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1700">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4375">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51700">
                <a:tc>
                  <a:txBody>
                    <a:bodyPr/>
                    <a:lstStyle/>
                    <a:p>
                      <a:pPr indent="0" lvl="0" marL="0" marR="0" rtl="0" algn="ctr">
                        <a:lnSpc>
                          <a:spcPct val="100000"/>
                        </a:lnSpc>
                        <a:spcBef>
                          <a:spcPts val="0"/>
                        </a:spcBef>
                        <a:spcAft>
                          <a:spcPts val="0"/>
                        </a:spcAft>
                        <a:buClr>
                          <a:schemeClr val="lt1"/>
                        </a:buClr>
                        <a:buSzPts val="1400"/>
                        <a:buFont typeface="Arial"/>
                        <a:buNone/>
                      </a:pPr>
                      <a:r>
                        <a:rPr b="1" lang="hr-HR" sz="1400" u="none" cap="none" strike="noStrike">
                          <a:solidFill>
                            <a:schemeClr val="lt1"/>
                          </a:solidFill>
                          <a:latin typeface="Arial"/>
                          <a:ea typeface="Arial"/>
                          <a:cs typeface="Arial"/>
                          <a:sym typeface="Arial"/>
                        </a:rPr>
                        <a:t>3.</a:t>
                      </a:r>
                      <a:endParaRPr b="1" sz="1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0000">
                <a:alpha val="52941"/>
              </a:srgbClr>
            </a:gs>
            <a:gs pos="74000">
              <a:srgbClr val="C5E5AF"/>
            </a:gs>
            <a:gs pos="83000">
              <a:srgbClr val="C5E5AF"/>
            </a:gs>
            <a:gs pos="100000">
              <a:srgbClr val="D8EDC9"/>
            </a:gs>
          </a:gsLst>
          <a:lin ang="16200000" scaled="0"/>
        </a:gradFill>
      </p:bgPr>
    </p:bg>
    <p:spTree>
      <p:nvGrpSpPr>
        <p:cNvPr id="422" name="Shape 422"/>
        <p:cNvGrpSpPr/>
        <p:nvPr/>
      </p:nvGrpSpPr>
      <p:grpSpPr>
        <a:xfrm>
          <a:off x="0" y="0"/>
          <a:ext cx="0" cy="0"/>
          <a:chOff x="0" y="0"/>
          <a:chExt cx="0" cy="0"/>
        </a:xfrm>
      </p:grpSpPr>
      <p:pic>
        <p:nvPicPr>
          <p:cNvPr id="423" name="Google Shape;423;p16"/>
          <p:cNvPicPr preferRelativeResize="0"/>
          <p:nvPr/>
        </p:nvPicPr>
        <p:blipFill rotWithShape="1">
          <a:blip r:embed="rId3">
            <a:alphaModFix/>
          </a:blip>
          <a:srcRect b="-3" l="10249" r="14747" t="0"/>
          <a:stretch/>
        </p:blipFill>
        <p:spPr>
          <a:xfrm>
            <a:off x="3793813" y="744344"/>
            <a:ext cx="4627646" cy="4627648"/>
          </a:xfrm>
          <a:custGeom>
            <a:rect b="b" l="l" r="r" t="t"/>
            <a:pathLst>
              <a:path extrusionOk="0" h="4627648" w="4627646">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noFill/>
          <a:ln>
            <a:noFill/>
          </a:ln>
        </p:spPr>
      </p:pic>
      <p:pic>
        <p:nvPicPr>
          <p:cNvPr id="424" name="Google Shape;424;p16"/>
          <p:cNvPicPr preferRelativeResize="0"/>
          <p:nvPr/>
        </p:nvPicPr>
        <p:blipFill rotWithShape="1">
          <a:blip r:embed="rId4">
            <a:alphaModFix/>
          </a:blip>
          <a:srcRect b="0" l="26767" r="26767" t="0"/>
          <a:stretch/>
        </p:blipFill>
        <p:spPr>
          <a:xfrm>
            <a:off x="1357587" y="1844975"/>
            <a:ext cx="2436226" cy="2752393"/>
          </a:xfrm>
          <a:custGeom>
            <a:rect b="b" l="l" r="r" t="t"/>
            <a:pathLst>
              <a:path extrusionOk="0" h="2926956" w="2590737">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a:noFill/>
          <a:ln>
            <a:noFill/>
          </a:ln>
        </p:spPr>
      </p:pic>
      <p:pic>
        <p:nvPicPr>
          <p:cNvPr id="425" name="Google Shape;425;p16"/>
          <p:cNvPicPr preferRelativeResize="0"/>
          <p:nvPr/>
        </p:nvPicPr>
        <p:blipFill rotWithShape="1">
          <a:blip r:embed="rId5">
            <a:alphaModFix/>
          </a:blip>
          <a:srcRect b="0" l="0" r="0" t="0"/>
          <a:stretch/>
        </p:blipFill>
        <p:spPr>
          <a:xfrm>
            <a:off x="8532127" y="1932258"/>
            <a:ext cx="2109562" cy="2577829"/>
          </a:xfrm>
          <a:custGeom>
            <a:rect b="b" l="l" r="r" t="t"/>
            <a:pathLst>
              <a:path extrusionOk="0" h="2926956" w="2577829">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c759aff250_0_11"/>
          <p:cNvPicPr preferRelativeResize="0"/>
          <p:nvPr/>
        </p:nvPicPr>
        <p:blipFill rotWithShape="1">
          <a:blip r:embed="rId3">
            <a:alphaModFix/>
          </a:blip>
          <a:srcRect b="10485" l="2729" r="2833" t="10493"/>
          <a:stretch/>
        </p:blipFill>
        <p:spPr>
          <a:xfrm>
            <a:off x="0" y="0"/>
            <a:ext cx="12192002"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8"/>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hr-HR"/>
              <a:t>The Team</a:t>
            </a:r>
            <a:endParaRPr/>
          </a:p>
        </p:txBody>
      </p:sp>
      <p:sp>
        <p:nvSpPr>
          <p:cNvPr id="438" name="Google Shape;438;p18"/>
          <p:cNvSpPr txBox="1"/>
          <p:nvPr/>
        </p:nvSpPr>
        <p:spPr>
          <a:xfrm>
            <a:off x="1010427" y="1554290"/>
            <a:ext cx="1681200" cy="32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1400"/>
              <a:buFont typeface="Arial"/>
              <a:buNone/>
            </a:pPr>
            <a:r>
              <a:rPr b="1" lang="hr-HR" sz="1400">
                <a:solidFill>
                  <a:schemeClr val="accent1"/>
                </a:solidFill>
                <a:latin typeface="Arial"/>
                <a:ea typeface="Arial"/>
                <a:cs typeface="Arial"/>
                <a:sym typeface="Arial"/>
              </a:rPr>
              <a:t>Fatimah Khan</a:t>
            </a:r>
            <a:endParaRPr b="1" sz="1400">
              <a:solidFill>
                <a:schemeClr val="accent1"/>
              </a:solidFill>
              <a:latin typeface="Arial"/>
              <a:ea typeface="Arial"/>
              <a:cs typeface="Arial"/>
              <a:sym typeface="Arial"/>
            </a:endParaRPr>
          </a:p>
        </p:txBody>
      </p:sp>
      <p:grpSp>
        <p:nvGrpSpPr>
          <p:cNvPr id="439" name="Google Shape;439;p18"/>
          <p:cNvGrpSpPr/>
          <p:nvPr/>
        </p:nvGrpSpPr>
        <p:grpSpPr>
          <a:xfrm>
            <a:off x="1010427" y="4515894"/>
            <a:ext cx="1681200" cy="1144302"/>
            <a:chOff x="1010427" y="4515894"/>
            <a:chExt cx="1681200" cy="1144302"/>
          </a:xfrm>
        </p:grpSpPr>
        <p:sp>
          <p:nvSpPr>
            <p:cNvPr id="440" name="Google Shape;440;p18"/>
            <p:cNvSpPr txBox="1"/>
            <p:nvPr/>
          </p:nvSpPr>
          <p:spPr>
            <a:xfrm>
              <a:off x="1010427" y="4515894"/>
              <a:ext cx="1681200" cy="324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1400"/>
                <a:buFont typeface="Arial"/>
                <a:buNone/>
              </a:pPr>
              <a:r>
                <a:t/>
              </a:r>
              <a:endParaRPr b="1" sz="1400">
                <a:solidFill>
                  <a:schemeClr val="accent1"/>
                </a:solidFill>
                <a:latin typeface="Arial"/>
                <a:ea typeface="Arial"/>
                <a:cs typeface="Arial"/>
                <a:sym typeface="Arial"/>
              </a:endParaRPr>
            </a:p>
          </p:txBody>
        </p:sp>
        <p:sp>
          <p:nvSpPr>
            <p:cNvPr id="441" name="Google Shape;441;p18"/>
            <p:cNvSpPr txBox="1"/>
            <p:nvPr/>
          </p:nvSpPr>
          <p:spPr>
            <a:xfrm>
              <a:off x="1010427" y="4832196"/>
              <a:ext cx="1681200" cy="82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F3F3F"/>
                </a:buClr>
                <a:buSzPts val="1200"/>
                <a:buFont typeface="Arial"/>
                <a:buNone/>
              </a:pPr>
              <a:r>
                <a:t/>
              </a:r>
              <a:endParaRPr b="0" sz="1200">
                <a:solidFill>
                  <a:srgbClr val="3F3F3F"/>
                </a:solidFill>
                <a:latin typeface="Arial"/>
                <a:ea typeface="Arial"/>
                <a:cs typeface="Arial"/>
                <a:sym typeface="Arial"/>
              </a:endParaRPr>
            </a:p>
          </p:txBody>
        </p:sp>
      </p:grpSp>
      <p:sp>
        <p:nvSpPr>
          <p:cNvPr id="442" name="Google Shape;442;p18"/>
          <p:cNvSpPr txBox="1"/>
          <p:nvPr/>
        </p:nvSpPr>
        <p:spPr>
          <a:xfrm>
            <a:off x="5415883" y="4877065"/>
            <a:ext cx="1681200" cy="82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F3F3F"/>
              </a:buClr>
              <a:buSzPts val="1200"/>
              <a:buFont typeface="Arial"/>
              <a:buNone/>
            </a:pPr>
            <a:r>
              <a:t/>
            </a:r>
            <a:endParaRPr b="0" sz="1200">
              <a:solidFill>
                <a:srgbClr val="3F3F3F"/>
              </a:solidFill>
              <a:latin typeface="Arial"/>
              <a:ea typeface="Arial"/>
              <a:cs typeface="Arial"/>
              <a:sym typeface="Arial"/>
            </a:endParaRPr>
          </a:p>
        </p:txBody>
      </p:sp>
      <p:sp>
        <p:nvSpPr>
          <p:cNvPr id="443" name="Google Shape;443;p18"/>
          <p:cNvSpPr txBox="1"/>
          <p:nvPr/>
        </p:nvSpPr>
        <p:spPr>
          <a:xfrm>
            <a:off x="3747042" y="1554290"/>
            <a:ext cx="1681200" cy="32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5CBE7A"/>
              </a:buClr>
              <a:buSzPts val="1400"/>
              <a:buFont typeface="Arial"/>
              <a:buNone/>
            </a:pPr>
            <a:r>
              <a:rPr b="1" lang="hr-HR" sz="1400">
                <a:solidFill>
                  <a:srgbClr val="5CBE7A"/>
                </a:solidFill>
                <a:latin typeface="Arial"/>
                <a:ea typeface="Arial"/>
                <a:cs typeface="Arial"/>
                <a:sym typeface="Arial"/>
              </a:rPr>
              <a:t>Destiny Moan</a:t>
            </a:r>
            <a:endParaRPr b="1" sz="1400">
              <a:solidFill>
                <a:srgbClr val="5CBE7A"/>
              </a:solidFill>
              <a:latin typeface="Arial"/>
              <a:ea typeface="Arial"/>
              <a:cs typeface="Arial"/>
              <a:sym typeface="Arial"/>
            </a:endParaRPr>
          </a:p>
        </p:txBody>
      </p:sp>
      <p:sp>
        <p:nvSpPr>
          <p:cNvPr id="444" name="Google Shape;444;p18"/>
          <p:cNvSpPr txBox="1"/>
          <p:nvPr/>
        </p:nvSpPr>
        <p:spPr>
          <a:xfrm>
            <a:off x="9294884" y="1554290"/>
            <a:ext cx="1873250" cy="4982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4"/>
              </a:buClr>
              <a:buSzPts val="1400"/>
              <a:buFont typeface="Arial"/>
              <a:buNone/>
            </a:pPr>
            <a:r>
              <a:rPr b="1" lang="hr-HR" sz="1400">
                <a:solidFill>
                  <a:schemeClr val="accent4"/>
                </a:solidFill>
                <a:latin typeface="Arial"/>
                <a:ea typeface="Arial"/>
                <a:cs typeface="Arial"/>
                <a:sym typeface="Arial"/>
              </a:rPr>
              <a:t>Rabiah Ahmad</a:t>
            </a:r>
            <a:endParaRPr b="1" sz="1400">
              <a:solidFill>
                <a:schemeClr val="accent4"/>
              </a:solidFill>
              <a:latin typeface="Arial"/>
              <a:ea typeface="Arial"/>
              <a:cs typeface="Arial"/>
              <a:sym typeface="Arial"/>
            </a:endParaRPr>
          </a:p>
        </p:txBody>
      </p:sp>
      <p:sp>
        <p:nvSpPr>
          <p:cNvPr id="445" name="Google Shape;445;p18"/>
          <p:cNvSpPr txBox="1"/>
          <p:nvPr/>
        </p:nvSpPr>
        <p:spPr>
          <a:xfrm>
            <a:off x="9486934" y="4832196"/>
            <a:ext cx="1681200" cy="82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F3F3F"/>
              </a:buClr>
              <a:buSzPts val="1200"/>
              <a:buFont typeface="Arial"/>
              <a:buNone/>
            </a:pPr>
            <a:r>
              <a:t/>
            </a:r>
            <a:endParaRPr b="0" sz="1200">
              <a:solidFill>
                <a:srgbClr val="3F3F3F"/>
              </a:solidFill>
              <a:latin typeface="Arial"/>
              <a:ea typeface="Arial"/>
              <a:cs typeface="Arial"/>
              <a:sym typeface="Arial"/>
            </a:endParaRPr>
          </a:p>
        </p:txBody>
      </p:sp>
      <p:grpSp>
        <p:nvGrpSpPr>
          <p:cNvPr id="446" name="Google Shape;446;p18"/>
          <p:cNvGrpSpPr/>
          <p:nvPr/>
        </p:nvGrpSpPr>
        <p:grpSpPr>
          <a:xfrm>
            <a:off x="1252005" y="5750959"/>
            <a:ext cx="1074266" cy="309115"/>
            <a:chOff x="3130166" y="5667342"/>
            <a:chExt cx="1254837" cy="361074"/>
          </a:xfrm>
        </p:grpSpPr>
        <p:sp>
          <p:nvSpPr>
            <p:cNvPr id="447" name="Google Shape;447;p18"/>
            <p:cNvSpPr/>
            <p:nvPr/>
          </p:nvSpPr>
          <p:spPr>
            <a:xfrm>
              <a:off x="4023929" y="5667342"/>
              <a:ext cx="361074" cy="361074"/>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48" name="Google Shape;448;p18"/>
            <p:cNvSpPr/>
            <p:nvPr/>
          </p:nvSpPr>
          <p:spPr>
            <a:xfrm>
              <a:off x="3130166" y="5667342"/>
              <a:ext cx="361074" cy="361074"/>
            </a:xfrm>
            <a:custGeom>
              <a:rect b="b" l="l" r="r" t="t"/>
              <a:pathLst>
                <a:path extrusionOk="0" h="720000" w="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9" name="Google Shape;449;p18"/>
            <p:cNvSpPr/>
            <p:nvPr/>
          </p:nvSpPr>
          <p:spPr>
            <a:xfrm>
              <a:off x="3577047" y="5667342"/>
              <a:ext cx="361074" cy="361074"/>
            </a:xfrm>
            <a:custGeom>
              <a:rect b="b" l="l" r="r" t="t"/>
              <a:pathLst>
                <a:path extrusionOk="0" h="3960000" w="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grpSp>
        <p:nvGrpSpPr>
          <p:cNvPr id="450" name="Google Shape;450;p18"/>
          <p:cNvGrpSpPr/>
          <p:nvPr/>
        </p:nvGrpSpPr>
        <p:grpSpPr>
          <a:xfrm>
            <a:off x="6882360" y="5778538"/>
            <a:ext cx="1074300" cy="309125"/>
            <a:chOff x="3130166" y="5667342"/>
            <a:chExt cx="1254837" cy="361074"/>
          </a:xfrm>
        </p:grpSpPr>
        <p:sp>
          <p:nvSpPr>
            <p:cNvPr id="451" name="Google Shape;451;p18"/>
            <p:cNvSpPr/>
            <p:nvPr/>
          </p:nvSpPr>
          <p:spPr>
            <a:xfrm>
              <a:off x="4023929" y="5667342"/>
              <a:ext cx="361074" cy="361074"/>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52" name="Google Shape;452;p18"/>
            <p:cNvSpPr/>
            <p:nvPr/>
          </p:nvSpPr>
          <p:spPr>
            <a:xfrm>
              <a:off x="3130166" y="5667342"/>
              <a:ext cx="361074" cy="361074"/>
            </a:xfrm>
            <a:custGeom>
              <a:rect b="b" l="l" r="r" t="t"/>
              <a:pathLst>
                <a:path extrusionOk="0" h="720000" w="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53" name="Google Shape;453;p18"/>
            <p:cNvSpPr/>
            <p:nvPr/>
          </p:nvSpPr>
          <p:spPr>
            <a:xfrm>
              <a:off x="3577047" y="5667342"/>
              <a:ext cx="361074" cy="361074"/>
            </a:xfrm>
            <a:custGeom>
              <a:rect b="b" l="l" r="r" t="t"/>
              <a:pathLst>
                <a:path extrusionOk="0" h="3960000" w="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grpSp>
        <p:nvGrpSpPr>
          <p:cNvPr id="454" name="Google Shape;454;p18"/>
          <p:cNvGrpSpPr/>
          <p:nvPr/>
        </p:nvGrpSpPr>
        <p:grpSpPr>
          <a:xfrm>
            <a:off x="9803823" y="5751108"/>
            <a:ext cx="1074300" cy="309125"/>
            <a:chOff x="3130166" y="5667342"/>
            <a:chExt cx="1254837" cy="361074"/>
          </a:xfrm>
        </p:grpSpPr>
        <p:sp>
          <p:nvSpPr>
            <p:cNvPr id="455" name="Google Shape;455;p18"/>
            <p:cNvSpPr/>
            <p:nvPr/>
          </p:nvSpPr>
          <p:spPr>
            <a:xfrm>
              <a:off x="4023929" y="5667342"/>
              <a:ext cx="361074" cy="361074"/>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56" name="Google Shape;456;p18"/>
            <p:cNvSpPr/>
            <p:nvPr/>
          </p:nvSpPr>
          <p:spPr>
            <a:xfrm>
              <a:off x="3130166" y="5667342"/>
              <a:ext cx="361074" cy="361074"/>
            </a:xfrm>
            <a:custGeom>
              <a:rect b="b" l="l" r="r" t="t"/>
              <a:pathLst>
                <a:path extrusionOk="0" h="720000" w="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57" name="Google Shape;457;p18"/>
            <p:cNvSpPr/>
            <p:nvPr/>
          </p:nvSpPr>
          <p:spPr>
            <a:xfrm>
              <a:off x="3577047" y="5667342"/>
              <a:ext cx="361074" cy="361074"/>
            </a:xfrm>
            <a:custGeom>
              <a:rect b="b" l="l" r="r" t="t"/>
              <a:pathLst>
                <a:path extrusionOk="0" h="3960000" w="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sp>
        <p:nvSpPr>
          <p:cNvPr id="458" name="Google Shape;458;p18"/>
          <p:cNvSpPr txBox="1"/>
          <p:nvPr/>
        </p:nvSpPr>
        <p:spPr>
          <a:xfrm>
            <a:off x="804367" y="4498792"/>
            <a:ext cx="2091727" cy="324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2C650"/>
              </a:buClr>
              <a:buSzPts val="1400"/>
              <a:buFont typeface="Arial"/>
              <a:buNone/>
            </a:pPr>
            <a:r>
              <a:rPr b="1" lang="hr-HR" sz="1400">
                <a:solidFill>
                  <a:srgbClr val="82C650"/>
                </a:solidFill>
                <a:latin typeface="Arial"/>
                <a:ea typeface="Arial"/>
                <a:cs typeface="Arial"/>
                <a:sym typeface="Arial"/>
              </a:rPr>
              <a:t>Developer/Core Team </a:t>
            </a:r>
            <a:endParaRPr b="1" sz="1400">
              <a:solidFill>
                <a:srgbClr val="82C650"/>
              </a:solidFill>
              <a:latin typeface="Arial"/>
              <a:ea typeface="Arial"/>
              <a:cs typeface="Arial"/>
              <a:sym typeface="Arial"/>
            </a:endParaRPr>
          </a:p>
        </p:txBody>
      </p:sp>
      <p:pic>
        <p:nvPicPr>
          <p:cNvPr id="459" name="Google Shape;459;p18"/>
          <p:cNvPicPr preferRelativeResize="0"/>
          <p:nvPr/>
        </p:nvPicPr>
        <p:blipFill rotWithShape="1">
          <a:blip r:embed="rId3">
            <a:alphaModFix/>
          </a:blip>
          <a:srcRect b="0" l="0" r="0" t="0"/>
          <a:stretch/>
        </p:blipFill>
        <p:spPr>
          <a:xfrm>
            <a:off x="7078607" y="4951607"/>
            <a:ext cx="681803" cy="678773"/>
          </a:xfrm>
          <a:prstGeom prst="rect">
            <a:avLst/>
          </a:prstGeom>
          <a:noFill/>
          <a:ln>
            <a:noFill/>
          </a:ln>
        </p:spPr>
      </p:pic>
      <p:sp>
        <p:nvSpPr>
          <p:cNvPr id="460" name="Google Shape;460;p18"/>
          <p:cNvSpPr txBox="1"/>
          <p:nvPr/>
        </p:nvSpPr>
        <p:spPr>
          <a:xfrm>
            <a:off x="6520963" y="1554290"/>
            <a:ext cx="1681200" cy="32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3"/>
              </a:buClr>
              <a:buSzPts val="1400"/>
              <a:buFont typeface="Arial"/>
              <a:buNone/>
            </a:pPr>
            <a:r>
              <a:rPr b="1" lang="hr-HR" sz="1400">
                <a:solidFill>
                  <a:schemeClr val="accent3"/>
                </a:solidFill>
                <a:latin typeface="Arial"/>
                <a:ea typeface="Arial"/>
                <a:cs typeface="Arial"/>
                <a:sym typeface="Arial"/>
              </a:rPr>
              <a:t>Vilim Borosa</a:t>
            </a:r>
            <a:endParaRPr b="1" sz="1400">
              <a:solidFill>
                <a:schemeClr val="accent3"/>
              </a:solidFill>
              <a:latin typeface="Arial"/>
              <a:ea typeface="Arial"/>
              <a:cs typeface="Arial"/>
              <a:sym typeface="Arial"/>
            </a:endParaRPr>
          </a:p>
        </p:txBody>
      </p:sp>
      <p:sp>
        <p:nvSpPr>
          <p:cNvPr id="461" name="Google Shape;461;p18"/>
          <p:cNvSpPr txBox="1"/>
          <p:nvPr/>
        </p:nvSpPr>
        <p:spPr>
          <a:xfrm>
            <a:off x="3416016" y="4498792"/>
            <a:ext cx="2091727" cy="324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5CBE7A"/>
              </a:buClr>
              <a:buSzPts val="1400"/>
              <a:buFont typeface="Arial"/>
              <a:buNone/>
            </a:pPr>
            <a:r>
              <a:rPr b="1" lang="hr-HR" sz="1400">
                <a:solidFill>
                  <a:srgbClr val="5CBE7A"/>
                </a:solidFill>
                <a:latin typeface="Arial"/>
                <a:ea typeface="Arial"/>
                <a:cs typeface="Arial"/>
                <a:sym typeface="Arial"/>
              </a:rPr>
              <a:t>Developer/Core Team </a:t>
            </a:r>
            <a:endParaRPr b="1" sz="1400">
              <a:solidFill>
                <a:srgbClr val="5CBE7A"/>
              </a:solidFill>
              <a:latin typeface="Arial"/>
              <a:ea typeface="Arial"/>
              <a:cs typeface="Arial"/>
              <a:sym typeface="Arial"/>
            </a:endParaRPr>
          </a:p>
        </p:txBody>
      </p:sp>
      <p:sp>
        <p:nvSpPr>
          <p:cNvPr id="462" name="Google Shape;462;p18"/>
          <p:cNvSpPr txBox="1"/>
          <p:nvPr/>
        </p:nvSpPr>
        <p:spPr>
          <a:xfrm>
            <a:off x="6483678" y="4515894"/>
            <a:ext cx="2091727" cy="324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CB8AE"/>
              </a:buClr>
              <a:buSzPts val="1400"/>
              <a:buFont typeface="Arial"/>
              <a:buNone/>
            </a:pPr>
            <a:r>
              <a:rPr b="1" lang="hr-HR" sz="1400">
                <a:solidFill>
                  <a:srgbClr val="2CB8AE"/>
                </a:solidFill>
                <a:latin typeface="Arial"/>
                <a:ea typeface="Arial"/>
                <a:cs typeface="Arial"/>
                <a:sym typeface="Arial"/>
              </a:rPr>
              <a:t>Developer/Core Team </a:t>
            </a:r>
            <a:endParaRPr b="1" sz="1400">
              <a:solidFill>
                <a:srgbClr val="2CB8AE"/>
              </a:solidFill>
              <a:latin typeface="Arial"/>
              <a:ea typeface="Arial"/>
              <a:cs typeface="Arial"/>
              <a:sym typeface="Arial"/>
            </a:endParaRPr>
          </a:p>
        </p:txBody>
      </p:sp>
      <p:sp>
        <p:nvSpPr>
          <p:cNvPr id="463" name="Google Shape;463;p18"/>
          <p:cNvSpPr txBox="1"/>
          <p:nvPr/>
        </p:nvSpPr>
        <p:spPr>
          <a:xfrm>
            <a:off x="9404350" y="4516938"/>
            <a:ext cx="2091727" cy="324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249ED2"/>
              </a:buClr>
              <a:buSzPts val="1400"/>
              <a:buFont typeface="Arial"/>
              <a:buNone/>
            </a:pPr>
            <a:r>
              <a:rPr b="1" lang="hr-HR" sz="1400">
                <a:solidFill>
                  <a:srgbClr val="249ED2"/>
                </a:solidFill>
                <a:latin typeface="Arial"/>
                <a:ea typeface="Arial"/>
                <a:cs typeface="Arial"/>
                <a:sym typeface="Arial"/>
              </a:rPr>
              <a:t>Developer/Core Team </a:t>
            </a:r>
            <a:endParaRPr b="1" sz="1400">
              <a:solidFill>
                <a:srgbClr val="249ED2"/>
              </a:solidFill>
              <a:latin typeface="Arial"/>
              <a:ea typeface="Arial"/>
              <a:cs typeface="Arial"/>
              <a:sym typeface="Arial"/>
            </a:endParaRPr>
          </a:p>
        </p:txBody>
      </p:sp>
      <p:grpSp>
        <p:nvGrpSpPr>
          <p:cNvPr id="464" name="Google Shape;464;p18"/>
          <p:cNvGrpSpPr/>
          <p:nvPr/>
        </p:nvGrpSpPr>
        <p:grpSpPr>
          <a:xfrm>
            <a:off x="3906824" y="5757079"/>
            <a:ext cx="1074300" cy="309125"/>
            <a:chOff x="3130166" y="5667342"/>
            <a:chExt cx="1254837" cy="361074"/>
          </a:xfrm>
        </p:grpSpPr>
        <p:sp>
          <p:nvSpPr>
            <p:cNvPr id="465" name="Google Shape;465;p18"/>
            <p:cNvSpPr/>
            <p:nvPr/>
          </p:nvSpPr>
          <p:spPr>
            <a:xfrm>
              <a:off x="4023929" y="5667342"/>
              <a:ext cx="361074" cy="361074"/>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66" name="Google Shape;466;p18"/>
            <p:cNvSpPr/>
            <p:nvPr/>
          </p:nvSpPr>
          <p:spPr>
            <a:xfrm>
              <a:off x="3130166" y="5667342"/>
              <a:ext cx="361074" cy="361074"/>
            </a:xfrm>
            <a:custGeom>
              <a:rect b="b" l="l" r="r" t="t"/>
              <a:pathLst>
                <a:path extrusionOk="0" h="720000" w="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67" name="Google Shape;467;p18"/>
            <p:cNvSpPr/>
            <p:nvPr/>
          </p:nvSpPr>
          <p:spPr>
            <a:xfrm>
              <a:off x="3577047" y="5667342"/>
              <a:ext cx="361074" cy="361074"/>
            </a:xfrm>
            <a:custGeom>
              <a:rect b="b" l="l" r="r" t="t"/>
              <a:pathLst>
                <a:path extrusionOk="0" h="3960000" w="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pic>
        <p:nvPicPr>
          <p:cNvPr id="468" name="Google Shape;468;p18"/>
          <p:cNvPicPr preferRelativeResize="0"/>
          <p:nvPr/>
        </p:nvPicPr>
        <p:blipFill>
          <a:blip r:embed="rId4">
            <a:alphaModFix/>
          </a:blip>
          <a:stretch>
            <a:fillRect/>
          </a:stretch>
        </p:blipFill>
        <p:spPr>
          <a:xfrm>
            <a:off x="4102975" y="4905303"/>
            <a:ext cx="681800" cy="681800"/>
          </a:xfrm>
          <a:prstGeom prst="rect">
            <a:avLst/>
          </a:prstGeom>
          <a:noFill/>
          <a:ln>
            <a:noFill/>
          </a:ln>
        </p:spPr>
      </p:pic>
      <p:pic>
        <p:nvPicPr>
          <p:cNvPr id="469" name="Google Shape;469;p18"/>
          <p:cNvPicPr preferRelativeResize="0"/>
          <p:nvPr/>
        </p:nvPicPr>
        <p:blipFill rotWithShape="1">
          <a:blip r:embed="rId5">
            <a:alphaModFix/>
          </a:blip>
          <a:srcRect b="21897" l="0" r="0" t="21897"/>
          <a:stretch/>
        </p:blipFill>
        <p:spPr>
          <a:xfrm>
            <a:off x="3614824" y="2159997"/>
            <a:ext cx="1873200" cy="1871700"/>
          </a:xfrm>
          <a:prstGeom prst="ellipse">
            <a:avLst/>
          </a:prstGeom>
          <a:solidFill>
            <a:srgbClr val="F2F2F2"/>
          </a:solidFill>
          <a:ln>
            <a:noFill/>
          </a:ln>
        </p:spPr>
      </p:pic>
      <p:pic>
        <p:nvPicPr>
          <p:cNvPr id="470" name="Google Shape;470;p18"/>
          <p:cNvPicPr preferRelativeResize="0"/>
          <p:nvPr/>
        </p:nvPicPr>
        <p:blipFill>
          <a:blip r:embed="rId6">
            <a:alphaModFix/>
          </a:blip>
          <a:stretch>
            <a:fillRect/>
          </a:stretch>
        </p:blipFill>
        <p:spPr>
          <a:xfrm>
            <a:off x="722100" y="2111063"/>
            <a:ext cx="1969525" cy="1969525"/>
          </a:xfrm>
          <a:prstGeom prst="rect">
            <a:avLst/>
          </a:prstGeom>
          <a:noFill/>
          <a:ln>
            <a:noFill/>
          </a:ln>
        </p:spPr>
      </p:pic>
      <p:pic>
        <p:nvPicPr>
          <p:cNvPr id="471" name="Google Shape;471;p18"/>
          <p:cNvPicPr preferRelativeResize="0"/>
          <p:nvPr/>
        </p:nvPicPr>
        <p:blipFill>
          <a:blip r:embed="rId7">
            <a:alphaModFix/>
          </a:blip>
          <a:stretch>
            <a:fillRect/>
          </a:stretch>
        </p:blipFill>
        <p:spPr>
          <a:xfrm>
            <a:off x="6482875" y="2159202"/>
            <a:ext cx="1873250" cy="1873250"/>
          </a:xfrm>
          <a:prstGeom prst="rect">
            <a:avLst/>
          </a:prstGeom>
          <a:noFill/>
          <a:ln>
            <a:noFill/>
          </a:ln>
        </p:spPr>
      </p:pic>
      <p:pic>
        <p:nvPicPr>
          <p:cNvPr id="472" name="Google Shape;472;p18"/>
          <p:cNvPicPr preferRelativeResize="0"/>
          <p:nvPr/>
        </p:nvPicPr>
        <p:blipFill>
          <a:blip r:embed="rId8">
            <a:alphaModFix/>
          </a:blip>
          <a:stretch>
            <a:fillRect/>
          </a:stretch>
        </p:blipFill>
        <p:spPr>
          <a:xfrm>
            <a:off x="9225600" y="2202001"/>
            <a:ext cx="1799310" cy="17876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2800"/>
              <a:buNone/>
            </a:pPr>
            <a:r>
              <a:rPr b="1" lang="hr-HR"/>
              <a:t>Thank you for listening, we appreciate your time! </a:t>
            </a:r>
            <a:endParaRPr b="1"/>
          </a:p>
        </p:txBody>
      </p:sp>
      <p:sp>
        <p:nvSpPr>
          <p:cNvPr id="478" name="Google Shape;478;p20"/>
          <p:cNvSpPr txBox="1"/>
          <p:nvPr>
            <p:ph idx="1" type="body"/>
          </p:nvPr>
        </p:nvSpPr>
        <p:spPr>
          <a:xfrm>
            <a:off x="218900" y="2402504"/>
            <a:ext cx="56157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SzPts val="1800"/>
              <a:buNone/>
            </a:pPr>
            <a:r>
              <a:rPr lang="hr-HR"/>
              <a:t>Email: echoforchange2021@gmail.com</a:t>
            </a:r>
            <a:endParaRPr/>
          </a:p>
        </p:txBody>
      </p:sp>
      <p:sp>
        <p:nvSpPr>
          <p:cNvPr id="479" name="Google Shape;479;p20"/>
          <p:cNvSpPr txBox="1"/>
          <p:nvPr>
            <p:ph idx="4294967295" type="subTitle"/>
          </p:nvPr>
        </p:nvSpPr>
        <p:spPr>
          <a:xfrm>
            <a:off x="218900" y="3166000"/>
            <a:ext cx="4930800" cy="7635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1600"/>
              </a:spcAft>
              <a:buClr>
                <a:schemeClr val="dk2"/>
              </a:buClr>
              <a:buSzPts val="1800"/>
              <a:buFont typeface="Arial"/>
              <a:buNone/>
            </a:pPr>
            <a:r>
              <a:rPr lang="hr-HR"/>
              <a:t>Instagram: </a:t>
            </a:r>
            <a:r>
              <a:rPr b="0" i="0" lang="hr-HR" sz="1800" u="none" cap="none" strike="noStrike">
                <a:solidFill>
                  <a:schemeClr val="dk2"/>
                </a:solidFill>
                <a:latin typeface="Arial"/>
                <a:ea typeface="Arial"/>
                <a:cs typeface="Arial"/>
                <a:sym typeface="Arial"/>
              </a:rPr>
              <a:t>@echoforchange2021</a:t>
            </a:r>
            <a:endParaRPr b="0" i="0" sz="1800" u="none" cap="none" strike="noStrike">
              <a:solidFill>
                <a:schemeClr val="dk2"/>
              </a:solidFill>
              <a:latin typeface="Arial"/>
              <a:ea typeface="Arial"/>
              <a:cs typeface="Arial"/>
              <a:sym typeface="Arial"/>
            </a:endParaRPr>
          </a:p>
        </p:txBody>
      </p:sp>
      <p:sp>
        <p:nvSpPr>
          <p:cNvPr id="480" name="Google Shape;480;p20"/>
          <p:cNvSpPr txBox="1"/>
          <p:nvPr>
            <p:ph idx="4294967295" type="subTitle"/>
          </p:nvPr>
        </p:nvSpPr>
        <p:spPr>
          <a:xfrm>
            <a:off x="415600" y="4051724"/>
            <a:ext cx="4930800" cy="2286600"/>
          </a:xfrm>
          <a:prstGeom prst="rect">
            <a:avLst/>
          </a:prstGeom>
          <a:noFill/>
          <a:ln>
            <a:noFill/>
          </a:ln>
        </p:spPr>
        <p:txBody>
          <a:bodyPr anchorCtr="0" anchor="t" bIns="121900" lIns="121900" spcFirstLastPara="1" rIns="121900" wrap="square" tIns="121900">
            <a:normAutofit fontScale="92500" lnSpcReduction="20000"/>
          </a:bodyPr>
          <a:lstStyle/>
          <a:p>
            <a:pPr indent="0" lvl="0" marL="0" marR="0" rtl="0" algn="l">
              <a:lnSpc>
                <a:spcPct val="115000"/>
              </a:lnSpc>
              <a:spcBef>
                <a:spcPts val="0"/>
              </a:spcBef>
              <a:spcAft>
                <a:spcPts val="0"/>
              </a:spcAft>
              <a:buClr>
                <a:schemeClr val="dk2"/>
              </a:buClr>
              <a:buSzPct val="100000"/>
              <a:buFont typeface="Arial"/>
              <a:buNone/>
            </a:pPr>
            <a:r>
              <a:rPr lang="hr-HR"/>
              <a:t>Find us on LinkedIn:</a:t>
            </a:r>
            <a:endParaRPr/>
          </a:p>
          <a:p>
            <a:pPr indent="0" lvl="0" marL="0" marR="0" rtl="0" algn="l">
              <a:lnSpc>
                <a:spcPct val="115000"/>
              </a:lnSpc>
              <a:spcBef>
                <a:spcPts val="1600"/>
              </a:spcBef>
              <a:spcAft>
                <a:spcPts val="0"/>
              </a:spcAft>
              <a:buClr>
                <a:schemeClr val="dk2"/>
              </a:buClr>
              <a:buSzPct val="100000"/>
              <a:buFont typeface="Arial"/>
              <a:buNone/>
            </a:pPr>
            <a:r>
              <a:rPr lang="hr-HR"/>
              <a:t>Fatimah Khan</a:t>
            </a:r>
            <a:endParaRPr/>
          </a:p>
          <a:p>
            <a:pPr indent="0" lvl="0" marL="0" marR="0" rtl="0" algn="l">
              <a:lnSpc>
                <a:spcPct val="115000"/>
              </a:lnSpc>
              <a:spcBef>
                <a:spcPts val="1600"/>
              </a:spcBef>
              <a:spcAft>
                <a:spcPts val="0"/>
              </a:spcAft>
              <a:buClr>
                <a:schemeClr val="dk2"/>
              </a:buClr>
              <a:buSzPct val="100000"/>
              <a:buFont typeface="Arial"/>
              <a:buNone/>
            </a:pPr>
            <a:r>
              <a:rPr lang="hr-HR"/>
              <a:t>Destiny Moan</a:t>
            </a:r>
            <a:endParaRPr/>
          </a:p>
          <a:p>
            <a:pPr indent="0" lvl="0" marL="0" marR="0" rtl="0" algn="l">
              <a:lnSpc>
                <a:spcPct val="115000"/>
              </a:lnSpc>
              <a:spcBef>
                <a:spcPts val="1600"/>
              </a:spcBef>
              <a:spcAft>
                <a:spcPts val="0"/>
              </a:spcAft>
              <a:buClr>
                <a:schemeClr val="dk2"/>
              </a:buClr>
              <a:buSzPct val="100000"/>
              <a:buFont typeface="Arial"/>
              <a:buNone/>
            </a:pPr>
            <a:r>
              <a:rPr lang="hr-HR"/>
              <a:t>Rabiah Ahmad</a:t>
            </a:r>
            <a:endParaRPr/>
          </a:p>
          <a:p>
            <a:pPr indent="0" lvl="0" marL="0" marR="0" rtl="0" algn="l">
              <a:lnSpc>
                <a:spcPct val="115000"/>
              </a:lnSpc>
              <a:spcBef>
                <a:spcPts val="1600"/>
              </a:spcBef>
              <a:spcAft>
                <a:spcPts val="1600"/>
              </a:spcAft>
              <a:buClr>
                <a:schemeClr val="dk2"/>
              </a:buClr>
              <a:buSzPct val="100000"/>
              <a:buFont typeface="Arial"/>
              <a:buNone/>
            </a:pPr>
            <a:r>
              <a:rPr lang="hr-HR"/>
              <a:t>Vilim Bor</a:t>
            </a:r>
            <a:r>
              <a:rPr lang="hr-HR">
                <a:solidFill>
                  <a:srgbClr val="666666"/>
                </a:solidFill>
              </a:rPr>
              <a:t>o</a:t>
            </a:r>
            <a:r>
              <a:rPr lang="hr-HR" sz="1600">
                <a:solidFill>
                  <a:srgbClr val="666666"/>
                </a:solidFill>
              </a:rPr>
              <a:t>ša</a:t>
            </a:r>
            <a:endParaRPr>
              <a:solidFill>
                <a:srgbClr val="666666"/>
              </a:solidFill>
            </a:endParaRPr>
          </a:p>
        </p:txBody>
      </p:sp>
      <p:sp>
        <p:nvSpPr>
          <p:cNvPr id="481" name="Google Shape;481;p20"/>
          <p:cNvSpPr txBox="1"/>
          <p:nvPr>
            <p:ph idx="4294967295" type="subTitle"/>
          </p:nvPr>
        </p:nvSpPr>
        <p:spPr>
          <a:xfrm>
            <a:off x="0" y="1357313"/>
            <a:ext cx="7953375" cy="763587"/>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1600"/>
              </a:spcAft>
              <a:buClr>
                <a:schemeClr val="dk2"/>
              </a:buClr>
              <a:buSzPts val="852"/>
              <a:buFont typeface="Arial"/>
              <a:buNone/>
            </a:pPr>
            <a:r>
              <a:rPr b="0" i="0" lang="hr-HR" sz="2127" u="none" cap="none" strike="noStrike">
                <a:solidFill>
                  <a:schemeClr val="dk2"/>
                </a:solidFill>
                <a:latin typeface="Arial"/>
                <a:ea typeface="Arial"/>
                <a:cs typeface="Arial"/>
                <a:sym typeface="Arial"/>
              </a:rPr>
              <a:t>We are available for additional contact through the following platforms:</a:t>
            </a:r>
            <a:endParaRPr b="0" i="0" sz="2127" u="none" cap="none" strike="noStrike">
              <a:solidFill>
                <a:schemeClr val="dk2"/>
              </a:solidFill>
              <a:latin typeface="Arial"/>
              <a:ea typeface="Arial"/>
              <a:cs typeface="Arial"/>
              <a:sym typeface="Arial"/>
            </a:endParaRPr>
          </a:p>
        </p:txBody>
      </p:sp>
      <p:pic>
        <p:nvPicPr>
          <p:cNvPr id="482" name="Google Shape;482;p20"/>
          <p:cNvPicPr preferRelativeResize="0"/>
          <p:nvPr/>
        </p:nvPicPr>
        <p:blipFill rotWithShape="1">
          <a:blip r:embed="rId3">
            <a:alphaModFix/>
          </a:blip>
          <a:srcRect b="0" l="0" r="0" t="0"/>
          <a:stretch/>
        </p:blipFill>
        <p:spPr>
          <a:xfrm>
            <a:off x="7810534" y="1754917"/>
            <a:ext cx="3291769" cy="33481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FF"/>
        </a:solidFill>
      </p:bgPr>
    </p:bg>
    <p:spTree>
      <p:nvGrpSpPr>
        <p:cNvPr id="207" name="Shape 207"/>
        <p:cNvGrpSpPr/>
        <p:nvPr/>
      </p:nvGrpSpPr>
      <p:grpSpPr>
        <a:xfrm>
          <a:off x="0" y="0"/>
          <a:ext cx="0" cy="0"/>
          <a:chOff x="0" y="0"/>
          <a:chExt cx="0" cy="0"/>
        </a:xfrm>
      </p:grpSpPr>
      <p:sp>
        <p:nvSpPr>
          <p:cNvPr id="208" name="Google Shape;208;p2"/>
          <p:cNvSpPr/>
          <p:nvPr/>
        </p:nvSpPr>
        <p:spPr>
          <a:xfrm rot="10800000">
            <a:off x="3983756" y="465674"/>
            <a:ext cx="7775429" cy="6051730"/>
          </a:xfrm>
          <a:custGeom>
            <a:rect b="b" l="l" r="r" t="t"/>
            <a:pathLst>
              <a:path extrusionOk="0" h="6051730" w="7775429">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9" name="Google Shape;209;p2"/>
          <p:cNvSpPr txBox="1"/>
          <p:nvPr>
            <p:ph type="ctrTitle"/>
          </p:nvPr>
        </p:nvSpPr>
        <p:spPr>
          <a:xfrm>
            <a:off x="1245217" y="-4"/>
            <a:ext cx="5376600" cy="22701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dk1"/>
              </a:buClr>
              <a:buSzPts val="5200"/>
              <a:buFont typeface="Arial"/>
              <a:buNone/>
            </a:pPr>
            <a:r>
              <a:rPr lang="hr-HR" sz="4800"/>
              <a:t>Team Echo</a:t>
            </a:r>
            <a:endParaRPr/>
          </a:p>
        </p:txBody>
      </p:sp>
      <p:sp>
        <p:nvSpPr>
          <p:cNvPr id="210" name="Google Shape;210;p2"/>
          <p:cNvSpPr txBox="1"/>
          <p:nvPr>
            <p:ph idx="1" type="subTitle"/>
          </p:nvPr>
        </p:nvSpPr>
        <p:spPr>
          <a:xfrm>
            <a:off x="400770" y="2362789"/>
            <a:ext cx="5657100" cy="11292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chemeClr val="dk1"/>
              </a:buClr>
              <a:buSzPts val="2800"/>
              <a:buNone/>
            </a:pPr>
            <a:r>
              <a:rPr lang="hr-HR" sz="1600"/>
              <a:t>Fatimah Khan, Destiny Moan, Vilim Boroša, Rabiah Ahmad</a:t>
            </a:r>
            <a:endParaRPr sz="4133"/>
          </a:p>
          <a:p>
            <a:pPr indent="0" lvl="0" marL="0" rtl="0" algn="ctr">
              <a:lnSpc>
                <a:spcPct val="90000"/>
              </a:lnSpc>
              <a:spcBef>
                <a:spcPts val="600"/>
              </a:spcBef>
              <a:spcAft>
                <a:spcPts val="600"/>
              </a:spcAft>
              <a:buClr>
                <a:schemeClr val="dk1"/>
              </a:buClr>
              <a:buSzPts val="2800"/>
              <a:buNone/>
            </a:pPr>
            <a:r>
              <a:rPr lang="hr-HR" sz="1600"/>
              <a:t>With thanks to the support and guidance of the Young Leaders’ Committee and Mentors</a:t>
            </a:r>
            <a:endParaRPr sz="4133"/>
          </a:p>
        </p:txBody>
      </p:sp>
      <p:pic>
        <p:nvPicPr>
          <p:cNvPr id="211" name="Google Shape;211;p2"/>
          <p:cNvPicPr preferRelativeResize="0"/>
          <p:nvPr/>
        </p:nvPicPr>
        <p:blipFill rotWithShape="1">
          <a:blip r:embed="rId3">
            <a:alphaModFix/>
          </a:blip>
          <a:srcRect b="0" l="0" r="0" t="0"/>
          <a:stretch/>
        </p:blipFill>
        <p:spPr>
          <a:xfrm>
            <a:off x="4652143" y="4634185"/>
            <a:ext cx="2229761" cy="642604"/>
          </a:xfrm>
          <a:prstGeom prst="rect">
            <a:avLst/>
          </a:prstGeom>
          <a:noFill/>
          <a:ln>
            <a:noFill/>
          </a:ln>
        </p:spPr>
      </p:pic>
      <p:pic>
        <p:nvPicPr>
          <p:cNvPr id="212" name="Google Shape;212;p2"/>
          <p:cNvPicPr preferRelativeResize="0"/>
          <p:nvPr/>
        </p:nvPicPr>
        <p:blipFill rotWithShape="1">
          <a:blip r:embed="rId4">
            <a:alphaModFix/>
          </a:blip>
          <a:srcRect b="0" l="0" r="0" t="0"/>
          <a:stretch/>
        </p:blipFill>
        <p:spPr>
          <a:xfrm>
            <a:off x="7979933" y="1909854"/>
            <a:ext cx="2796406" cy="28462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6E6"/>
        </a:solidFill>
      </p:bgPr>
    </p:bg>
    <p:spTree>
      <p:nvGrpSpPr>
        <p:cNvPr id="216" name="Shape 216"/>
        <p:cNvGrpSpPr/>
        <p:nvPr/>
      </p:nvGrpSpPr>
      <p:grpSpPr>
        <a:xfrm>
          <a:off x="0" y="0"/>
          <a:ext cx="0" cy="0"/>
          <a:chOff x="0" y="0"/>
          <a:chExt cx="0" cy="0"/>
        </a:xfrm>
      </p:grpSpPr>
      <p:sp>
        <p:nvSpPr>
          <p:cNvPr id="217" name="Google Shape;217;p3"/>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8" name="Google Shape;218;p3"/>
          <p:cNvSpPr txBox="1"/>
          <p:nvPr/>
        </p:nvSpPr>
        <p:spPr>
          <a:xfrm>
            <a:off x="888750" y="1967266"/>
            <a:ext cx="2806800" cy="2547300"/>
          </a:xfrm>
          <a:prstGeom prst="rect">
            <a:avLst/>
          </a:prstGeom>
          <a:noFill/>
          <a:ln>
            <a:noFill/>
          </a:ln>
        </p:spPr>
        <p:txBody>
          <a:bodyPr anchorCtr="0" anchor="ctr" bIns="45700" lIns="91425" spcFirstLastPara="1" rIns="91425" wrap="square" tIns="45700">
            <a:normAutofit lnSpcReduction="10000"/>
          </a:bodyPr>
          <a:lstStyle/>
          <a:p>
            <a:pPr indent="0" lvl="0" marL="0" marR="0" rtl="0" algn="ctr">
              <a:lnSpc>
                <a:spcPct val="90000"/>
              </a:lnSpc>
              <a:spcBef>
                <a:spcPts val="0"/>
              </a:spcBef>
              <a:spcAft>
                <a:spcPts val="600"/>
              </a:spcAft>
              <a:buClr>
                <a:srgbClr val="FFFFFF"/>
              </a:buClr>
              <a:buSzPts val="3300"/>
              <a:buFont typeface="Arial"/>
              <a:buNone/>
            </a:pPr>
            <a:r>
              <a:rPr b="0" i="0" lang="hr-HR" sz="3300" u="none" cap="none" strike="noStrike">
                <a:solidFill>
                  <a:srgbClr val="FFFFFF"/>
                </a:solidFill>
                <a:latin typeface="Arial"/>
                <a:ea typeface="Arial"/>
                <a:cs typeface="Arial"/>
                <a:sym typeface="Arial"/>
              </a:rPr>
              <a:t>Which Sustainable Development Goal did we opt for and why?</a:t>
            </a:r>
            <a:endParaRPr/>
          </a:p>
        </p:txBody>
      </p:sp>
      <p:pic>
        <p:nvPicPr>
          <p:cNvPr id="219" name="Google Shape;219;p3"/>
          <p:cNvPicPr preferRelativeResize="0"/>
          <p:nvPr/>
        </p:nvPicPr>
        <p:blipFill rotWithShape="1">
          <a:blip r:embed="rId3">
            <a:alphaModFix/>
          </a:blip>
          <a:srcRect b="0" l="0" r="0" t="0"/>
          <a:stretch/>
        </p:blipFill>
        <p:spPr>
          <a:xfrm>
            <a:off x="5383296" y="643466"/>
            <a:ext cx="5568737" cy="55687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2800"/>
              <a:buNone/>
            </a:pPr>
            <a:r>
              <a:rPr lang="hr-HR"/>
              <a:t>What was the need and how did we identify it?</a:t>
            </a:r>
            <a:endParaRPr/>
          </a:p>
        </p:txBody>
      </p:sp>
      <p:sp>
        <p:nvSpPr>
          <p:cNvPr id="225" name="Google Shape;225;p4"/>
          <p:cNvSpPr txBox="1"/>
          <p:nvPr>
            <p:ph idx="1" type="body"/>
          </p:nvPr>
        </p:nvSpPr>
        <p:spPr>
          <a:xfrm>
            <a:off x="377550" y="1570500"/>
            <a:ext cx="11360700" cy="4555200"/>
          </a:xfrm>
          <a:prstGeom prst="rect">
            <a:avLst/>
          </a:prstGeom>
          <a:noFill/>
          <a:ln>
            <a:noFill/>
          </a:ln>
        </p:spPr>
        <p:txBody>
          <a:bodyPr anchorCtr="0" anchor="t" bIns="121900" lIns="121900" spcFirstLastPara="1" rIns="121900" wrap="square" tIns="121900">
            <a:normAutofit/>
          </a:bodyPr>
          <a:lstStyle/>
          <a:p>
            <a:pPr indent="-514338" lvl="0" marL="609584" rtl="0" algn="l">
              <a:lnSpc>
                <a:spcPct val="115000"/>
              </a:lnSpc>
              <a:spcBef>
                <a:spcPts val="0"/>
              </a:spcBef>
              <a:spcAft>
                <a:spcPts val="0"/>
              </a:spcAft>
              <a:buSzPts val="2700"/>
              <a:buChar char="●"/>
            </a:pPr>
            <a:r>
              <a:rPr lang="hr-HR" sz="2700"/>
              <a:t>We investigated specific indicators of the goal and how u</a:t>
            </a:r>
            <a:r>
              <a:rPr lang="hr-HR" sz="2700"/>
              <a:t>nstable economic activity perpetuates the cycle of poverty </a:t>
            </a:r>
            <a:endParaRPr sz="2700"/>
          </a:p>
          <a:p>
            <a:pPr indent="0" lvl="0" marL="0" rtl="0" algn="l">
              <a:lnSpc>
                <a:spcPct val="115000"/>
              </a:lnSpc>
              <a:spcBef>
                <a:spcPts val="0"/>
              </a:spcBef>
              <a:spcAft>
                <a:spcPts val="0"/>
              </a:spcAft>
              <a:buNone/>
            </a:pPr>
            <a:r>
              <a:t/>
            </a:r>
            <a:endParaRPr sz="2700"/>
          </a:p>
          <a:p>
            <a:pPr indent="-514338" lvl="0" marL="609585" rtl="0" algn="l">
              <a:lnSpc>
                <a:spcPct val="115000"/>
              </a:lnSpc>
              <a:spcBef>
                <a:spcPts val="0"/>
              </a:spcBef>
              <a:spcAft>
                <a:spcPts val="0"/>
              </a:spcAft>
              <a:buSzPts val="2700"/>
              <a:buChar char="●"/>
            </a:pPr>
            <a:r>
              <a:rPr lang="hr-HR" sz="2700"/>
              <a:t>Our research journey and our personal connections and understandings brought us to the agricultural economy within Croatia</a:t>
            </a:r>
            <a:endParaRPr sz="2800"/>
          </a:p>
        </p:txBody>
      </p:sp>
      <p:pic>
        <p:nvPicPr>
          <p:cNvPr id="226" name="Google Shape;226;p4"/>
          <p:cNvPicPr preferRelativeResize="0"/>
          <p:nvPr/>
        </p:nvPicPr>
        <p:blipFill rotWithShape="1">
          <a:blip r:embed="rId3">
            <a:alphaModFix/>
          </a:blip>
          <a:srcRect b="0" l="0" r="0" t="0"/>
          <a:stretch/>
        </p:blipFill>
        <p:spPr>
          <a:xfrm>
            <a:off x="10400301" y="0"/>
            <a:ext cx="1791703" cy="18224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 calcmode="lin" valueType="num">
                                      <p:cBhvr additive="base">
                                        <p:cTn dur="500"/>
                                        <p:tgtEl>
                                          <p:spTgt spid="22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 calcmode="lin" valueType="num">
                                      <p:cBhvr additive="base">
                                        <p:cTn dur="500"/>
                                        <p:tgtEl>
                                          <p:spTgt spid="22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 calcmode="lin" valueType="num">
                                      <p:cBhvr additive="base">
                                        <p:cTn dur="500"/>
                                        <p:tgtEl>
                                          <p:spTgt spid="22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11000"/>
          </a:blip>
          <a:stretch>
            <a:fillRect/>
          </a:stretch>
        </a:blipFill>
      </p:bgPr>
    </p:bg>
    <p:spTree>
      <p:nvGrpSpPr>
        <p:cNvPr id="230" name="Shape 230"/>
        <p:cNvGrpSpPr/>
        <p:nvPr/>
      </p:nvGrpSpPr>
      <p:grpSpPr>
        <a:xfrm>
          <a:off x="0" y="0"/>
          <a:ext cx="0" cy="0"/>
          <a:chOff x="0" y="0"/>
          <a:chExt cx="0" cy="0"/>
        </a:xfrm>
      </p:grpSpPr>
      <p:sp>
        <p:nvSpPr>
          <p:cNvPr id="231" name="Google Shape;231;p7"/>
          <p:cNvSpPr/>
          <p:nvPr/>
        </p:nvSpPr>
        <p:spPr>
          <a:xfrm>
            <a:off x="1776413" y="1055027"/>
            <a:ext cx="8639100" cy="5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hr-HR" sz="2100" u="none" cap="none" strike="noStrike">
                <a:solidFill>
                  <a:srgbClr val="C00000"/>
                </a:solidFill>
                <a:highlight>
                  <a:srgbClr val="E6FDFE"/>
                </a:highlight>
                <a:latin typeface="arial"/>
                <a:ea typeface="arial"/>
                <a:cs typeface="arial"/>
                <a:sym typeface="arial"/>
              </a:rPr>
              <a:t>PROBLEM</a:t>
            </a:r>
            <a:r>
              <a:rPr b="1" i="0" lang="hr-HR" sz="2100" u="none" cap="none" strike="noStrike">
                <a:solidFill>
                  <a:schemeClr val="dk1"/>
                </a:solidFill>
                <a:highlight>
                  <a:srgbClr val="E6FDFE"/>
                </a:highlight>
                <a:latin typeface="arial"/>
                <a:ea typeface="arial"/>
                <a:cs typeface="arial"/>
                <a:sym typeface="arial"/>
              </a:rPr>
              <a:t> - A way to help OPGs (small green foods companies) failing due to the lack of market exposure and no knowledge of business management</a:t>
            </a:r>
            <a:endParaRPr b="1" i="0" sz="2100" u="none" cap="none" strike="noStrike">
              <a:solidFill>
                <a:schemeClr val="dk1"/>
              </a:solidFill>
              <a:highlight>
                <a:srgbClr val="E6FDFE"/>
              </a:highlight>
              <a:latin typeface="Arial"/>
              <a:ea typeface="Arial"/>
              <a:cs typeface="Arial"/>
              <a:sym typeface="Arial"/>
            </a:endParaRPr>
          </a:p>
          <a:p>
            <a:pPr indent="0" lvl="0" marL="0" marR="0" rtl="0" algn="l">
              <a:spcBef>
                <a:spcPts val="0"/>
              </a:spcBef>
              <a:spcAft>
                <a:spcPts val="0"/>
              </a:spcAft>
              <a:buNone/>
            </a:pPr>
            <a:br>
              <a:rPr b="1" i="0" lang="hr-HR" sz="2100" u="none" cap="none" strike="noStrike">
                <a:solidFill>
                  <a:schemeClr val="dk1"/>
                </a:solidFill>
                <a:highlight>
                  <a:srgbClr val="E6FDFE"/>
                </a:highlight>
                <a:latin typeface="Arial"/>
                <a:ea typeface="Arial"/>
                <a:cs typeface="Arial"/>
                <a:sym typeface="Arial"/>
              </a:rPr>
            </a:br>
            <a:r>
              <a:rPr b="1" i="0" lang="hr-HR" sz="2100" u="none" cap="none" strike="noStrike">
                <a:solidFill>
                  <a:srgbClr val="C00000"/>
                </a:solidFill>
                <a:highlight>
                  <a:srgbClr val="E6FDFE"/>
                </a:highlight>
                <a:latin typeface="arial"/>
                <a:ea typeface="arial"/>
                <a:cs typeface="arial"/>
                <a:sym typeface="arial"/>
              </a:rPr>
              <a:t>POPULATION</a:t>
            </a:r>
            <a:r>
              <a:rPr b="1" i="0" lang="hr-HR" sz="2100" u="none" cap="none" strike="noStrike">
                <a:solidFill>
                  <a:schemeClr val="dk1"/>
                </a:solidFill>
                <a:highlight>
                  <a:srgbClr val="E6FDFE"/>
                </a:highlight>
                <a:latin typeface="arial"/>
                <a:ea typeface="arial"/>
                <a:cs typeface="arial"/>
                <a:sym typeface="arial"/>
              </a:rPr>
              <a:t> - small businesses (OPGs) in the area near the Zagreb city</a:t>
            </a:r>
            <a:endParaRPr b="1" i="0" sz="2100" u="none" cap="none" strike="noStrike">
              <a:solidFill>
                <a:schemeClr val="dk1"/>
              </a:solidFill>
              <a:highlight>
                <a:srgbClr val="E6FDFE"/>
              </a:highlight>
              <a:latin typeface="Arial"/>
              <a:ea typeface="Arial"/>
              <a:cs typeface="Arial"/>
              <a:sym typeface="Arial"/>
            </a:endParaRPr>
          </a:p>
          <a:p>
            <a:pPr indent="0" lvl="0" marL="0" marR="0" rtl="0" algn="l">
              <a:spcBef>
                <a:spcPts val="0"/>
              </a:spcBef>
              <a:spcAft>
                <a:spcPts val="0"/>
              </a:spcAft>
              <a:buNone/>
            </a:pPr>
            <a:br>
              <a:rPr b="1" i="0" lang="hr-HR" sz="2100" u="none" cap="none" strike="noStrike">
                <a:solidFill>
                  <a:schemeClr val="dk1"/>
                </a:solidFill>
                <a:highlight>
                  <a:srgbClr val="E6FDFE"/>
                </a:highlight>
                <a:latin typeface="Arial"/>
                <a:ea typeface="Arial"/>
                <a:cs typeface="Arial"/>
                <a:sym typeface="Arial"/>
              </a:rPr>
            </a:br>
            <a:r>
              <a:rPr b="1" i="0" lang="hr-HR" sz="2100" u="none" cap="none" strike="noStrike">
                <a:solidFill>
                  <a:srgbClr val="C00000"/>
                </a:solidFill>
                <a:highlight>
                  <a:srgbClr val="E6FDFE"/>
                </a:highlight>
                <a:latin typeface="arial"/>
                <a:ea typeface="arial"/>
                <a:cs typeface="arial"/>
                <a:sym typeface="arial"/>
              </a:rPr>
              <a:t>OUTCOME</a:t>
            </a:r>
            <a:r>
              <a:rPr b="1" i="0" lang="hr-HR" sz="2100" u="none" cap="none" strike="noStrike">
                <a:solidFill>
                  <a:schemeClr val="dk1"/>
                </a:solidFill>
                <a:highlight>
                  <a:srgbClr val="E6FDFE"/>
                </a:highlight>
                <a:latin typeface="arial"/>
                <a:ea typeface="arial"/>
                <a:cs typeface="arial"/>
                <a:sym typeface="arial"/>
              </a:rPr>
              <a:t> - decrease of Croatia's imports-exports deficit in agriculture for at least 0.7 bn euro during the period of 2 years (indicating the rise of economic activity of the country)</a:t>
            </a:r>
            <a:endParaRPr b="1" i="0" sz="2100" u="none" cap="none" strike="noStrike">
              <a:solidFill>
                <a:schemeClr val="dk1"/>
              </a:solidFill>
              <a:highlight>
                <a:srgbClr val="E6FDFE"/>
              </a:highlight>
              <a:latin typeface="Arial"/>
              <a:ea typeface="Arial"/>
              <a:cs typeface="Arial"/>
              <a:sym typeface="Arial"/>
            </a:endParaRPr>
          </a:p>
          <a:p>
            <a:pPr indent="0" lvl="0" marL="0" marR="0" rtl="0" algn="l">
              <a:spcBef>
                <a:spcPts val="0"/>
              </a:spcBef>
              <a:spcAft>
                <a:spcPts val="0"/>
              </a:spcAft>
              <a:buNone/>
            </a:pPr>
            <a:br>
              <a:rPr b="1" i="0" lang="hr-HR" sz="2100" u="none" cap="none" strike="noStrike">
                <a:solidFill>
                  <a:schemeClr val="dk1"/>
                </a:solidFill>
                <a:highlight>
                  <a:srgbClr val="E6FDFE"/>
                </a:highlight>
                <a:latin typeface="arial"/>
                <a:ea typeface="arial"/>
                <a:cs typeface="arial"/>
                <a:sym typeface="arial"/>
              </a:rPr>
            </a:br>
            <a:endParaRPr b="1" i="0" sz="2100" u="none" cap="none" strike="noStrike">
              <a:solidFill>
                <a:schemeClr val="dk1"/>
              </a:solidFill>
              <a:highlight>
                <a:srgbClr val="E6FDFE"/>
              </a:highlight>
              <a:latin typeface="Arial"/>
              <a:ea typeface="Arial"/>
              <a:cs typeface="Arial"/>
              <a:sym typeface="Arial"/>
            </a:endParaRPr>
          </a:p>
          <a:p>
            <a:pPr indent="0" lvl="0" marL="0" marR="0" rtl="0" algn="l">
              <a:spcBef>
                <a:spcPts val="0"/>
              </a:spcBef>
              <a:spcAft>
                <a:spcPts val="0"/>
              </a:spcAft>
              <a:buNone/>
            </a:pPr>
            <a:r>
              <a:rPr b="1" i="1" lang="hr-HR" sz="2100" u="none" cap="none" strike="noStrike">
                <a:solidFill>
                  <a:srgbClr val="C00000"/>
                </a:solidFill>
                <a:highlight>
                  <a:srgbClr val="E6FDFE"/>
                </a:highlight>
                <a:latin typeface="arial"/>
                <a:ea typeface="arial"/>
                <a:cs typeface="arial"/>
                <a:sym typeface="arial"/>
              </a:rPr>
              <a:t>A way to help small businesses (OPGs) near the city of Zagreb failing due to the lack of market exposure and knowledge of business management, in order to decrease the imports-exports deficit for at least 0.7 bn euro in Croatia's agriculture sector during a 2 year period. </a:t>
            </a:r>
            <a:endParaRPr b="1" i="0" sz="2100" u="none" cap="none" strike="noStrike">
              <a:solidFill>
                <a:srgbClr val="C00000"/>
              </a:solidFill>
              <a:highlight>
                <a:srgbClr val="E6FDFE"/>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FDFE"/>
        </a:solidFill>
      </p:bgPr>
    </p:bg>
    <p:spTree>
      <p:nvGrpSpPr>
        <p:cNvPr id="235" name="Shape 235"/>
        <p:cNvGrpSpPr/>
        <p:nvPr/>
      </p:nvGrpSpPr>
      <p:grpSpPr>
        <a:xfrm>
          <a:off x="0" y="0"/>
          <a:ext cx="0" cy="0"/>
          <a:chOff x="0" y="0"/>
          <a:chExt cx="0" cy="0"/>
        </a:xfrm>
      </p:grpSpPr>
      <p:pic>
        <p:nvPicPr>
          <p:cNvPr id="236" name="Google Shape;236;p8"/>
          <p:cNvPicPr preferRelativeResize="0"/>
          <p:nvPr/>
        </p:nvPicPr>
        <p:blipFill rotWithShape="1">
          <a:blip r:embed="rId3">
            <a:alphaModFix/>
          </a:blip>
          <a:srcRect b="0" l="0" r="0" t="0"/>
          <a:stretch/>
        </p:blipFill>
        <p:spPr>
          <a:xfrm>
            <a:off x="8076545" y="1165811"/>
            <a:ext cx="2125848" cy="1062924"/>
          </a:xfrm>
          <a:prstGeom prst="rect">
            <a:avLst/>
          </a:prstGeom>
          <a:noFill/>
          <a:ln>
            <a:noFill/>
          </a:ln>
        </p:spPr>
      </p:pic>
      <p:sp>
        <p:nvSpPr>
          <p:cNvPr id="237" name="Google Shape;237;p8"/>
          <p:cNvSpPr txBox="1"/>
          <p:nvPr>
            <p:ph type="title"/>
          </p:nvPr>
        </p:nvSpPr>
        <p:spPr>
          <a:xfrm>
            <a:off x="965199" y="447741"/>
            <a:ext cx="4278623" cy="16459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hr-HR" sz="4000">
                <a:solidFill>
                  <a:schemeClr val="dk1"/>
                </a:solidFill>
                <a:latin typeface="Calibri"/>
                <a:ea typeface="Calibri"/>
                <a:cs typeface="Calibri"/>
                <a:sym typeface="Calibri"/>
              </a:rPr>
              <a:t>Croatian economy</a:t>
            </a:r>
            <a:endParaRPr/>
          </a:p>
        </p:txBody>
      </p:sp>
      <p:grpSp>
        <p:nvGrpSpPr>
          <p:cNvPr id="238" name="Google Shape;238;p8"/>
          <p:cNvGrpSpPr/>
          <p:nvPr/>
        </p:nvGrpSpPr>
        <p:grpSpPr>
          <a:xfrm>
            <a:off x="5307830" y="567451"/>
            <a:ext cx="1128382" cy="847206"/>
            <a:chOff x="5307830" y="325570"/>
            <a:chExt cx="1128382" cy="847206"/>
          </a:xfrm>
        </p:grpSpPr>
        <p:sp>
          <p:nvSpPr>
            <p:cNvPr id="239" name="Google Shape;239;p8"/>
            <p:cNvSpPr/>
            <p:nvPr/>
          </p:nvSpPr>
          <p:spPr>
            <a:xfrm>
              <a:off x="5307830" y="577396"/>
              <a:ext cx="675351" cy="5953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8"/>
            <p:cNvSpPr/>
            <p:nvPr/>
          </p:nvSpPr>
          <p:spPr>
            <a:xfrm>
              <a:off x="5885720" y="325570"/>
              <a:ext cx="550492" cy="485306"/>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1" name="Google Shape;241;p8"/>
          <p:cNvSpPr/>
          <p:nvPr/>
        </p:nvSpPr>
        <p:spPr>
          <a:xfrm>
            <a:off x="6695131" y="958617"/>
            <a:ext cx="4888676" cy="4290039"/>
          </a:xfrm>
          <a:custGeom>
            <a:rect b="b" l="l" r="r" t="t"/>
            <a:pathLst>
              <a:path extrusionOk="0" h="968" w="1099">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cap="flat" cmpd="sng" w="508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8"/>
          <p:cNvSpPr/>
          <p:nvPr/>
        </p:nvSpPr>
        <p:spPr>
          <a:xfrm>
            <a:off x="0" y="2253579"/>
            <a:ext cx="8109718" cy="4604421"/>
          </a:xfrm>
          <a:custGeom>
            <a:rect b="b" l="l" r="r" t="t"/>
            <a:pathLst>
              <a:path extrusionOk="0" h="4604421" w="8109718">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8"/>
          <p:cNvSpPr txBox="1"/>
          <p:nvPr>
            <p:ph idx="1" type="body"/>
          </p:nvPr>
        </p:nvSpPr>
        <p:spPr>
          <a:xfrm>
            <a:off x="1060449" y="2658399"/>
            <a:ext cx="4741917" cy="379478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lt1"/>
              </a:buClr>
              <a:buSzPct val="81081"/>
              <a:buNone/>
            </a:pPr>
            <a:r>
              <a:rPr lang="hr-HR" sz="2400">
                <a:solidFill>
                  <a:schemeClr val="lt1"/>
                </a:solidFill>
              </a:rPr>
              <a:t>Abundant Panonian plain – </a:t>
            </a:r>
            <a:endParaRPr/>
          </a:p>
          <a:p>
            <a:pPr indent="0" lvl="0" marL="0" rtl="0" algn="l">
              <a:lnSpc>
                <a:spcPct val="90000"/>
              </a:lnSpc>
              <a:spcBef>
                <a:spcPts val="0"/>
              </a:spcBef>
              <a:spcAft>
                <a:spcPts val="0"/>
              </a:spcAft>
              <a:buClr>
                <a:schemeClr val="lt1"/>
              </a:buClr>
              <a:buSzPct val="81081"/>
              <a:buNone/>
            </a:pPr>
            <a:r>
              <a:rPr lang="hr-HR" sz="2400">
                <a:solidFill>
                  <a:schemeClr val="lt1"/>
                </a:solidFill>
              </a:rPr>
              <a:t>54% of territory below 200m</a:t>
            </a:r>
            <a:endParaRPr sz="2400">
              <a:solidFill>
                <a:schemeClr val="lt1"/>
              </a:solidFill>
            </a:endParaRPr>
          </a:p>
          <a:p>
            <a:pPr indent="0" lvl="0" marL="0" rtl="0" algn="l">
              <a:lnSpc>
                <a:spcPct val="90000"/>
              </a:lnSpc>
              <a:spcBef>
                <a:spcPts val="0"/>
              </a:spcBef>
              <a:spcAft>
                <a:spcPts val="0"/>
              </a:spcAft>
              <a:buClr>
                <a:schemeClr val="dk1"/>
              </a:buClr>
              <a:buSzPct val="81081"/>
              <a:buNone/>
            </a:pPr>
            <a:r>
              <a:t/>
            </a:r>
            <a:endParaRPr sz="2400">
              <a:solidFill>
                <a:schemeClr val="lt1"/>
              </a:solidFill>
            </a:endParaRPr>
          </a:p>
          <a:p>
            <a:pPr indent="0" lvl="0" marL="0" rtl="0" algn="ctr">
              <a:lnSpc>
                <a:spcPct val="90000"/>
              </a:lnSpc>
              <a:spcBef>
                <a:spcPts val="0"/>
              </a:spcBef>
              <a:spcAft>
                <a:spcPts val="0"/>
              </a:spcAft>
              <a:buClr>
                <a:schemeClr val="lt1"/>
              </a:buClr>
              <a:buSzPct val="64864"/>
              <a:buNone/>
            </a:pPr>
            <a:r>
              <a:rPr b="1" lang="hr-HR" sz="3000">
                <a:solidFill>
                  <a:schemeClr val="lt1"/>
                </a:solidFill>
              </a:rPr>
              <a:t>76.1%</a:t>
            </a:r>
            <a:r>
              <a:rPr lang="hr-HR" sz="3000">
                <a:solidFill>
                  <a:schemeClr val="lt1"/>
                </a:solidFill>
              </a:rPr>
              <a:t> (862.302,9 ha) – </a:t>
            </a:r>
            <a:endParaRPr/>
          </a:p>
          <a:p>
            <a:pPr indent="0" lvl="0" marL="0" rtl="0" algn="ctr">
              <a:lnSpc>
                <a:spcPct val="90000"/>
              </a:lnSpc>
              <a:spcBef>
                <a:spcPts val="0"/>
              </a:spcBef>
              <a:spcAft>
                <a:spcPts val="0"/>
              </a:spcAft>
              <a:buClr>
                <a:schemeClr val="lt1"/>
              </a:buClr>
              <a:buSzPct val="64864"/>
              <a:buNone/>
            </a:pPr>
            <a:r>
              <a:rPr b="1" lang="hr-HR" sz="3000">
                <a:solidFill>
                  <a:schemeClr val="lt1"/>
                </a:solidFill>
              </a:rPr>
              <a:t>OPGs</a:t>
            </a:r>
            <a:r>
              <a:rPr lang="hr-HR" sz="2400">
                <a:solidFill>
                  <a:schemeClr val="lt1"/>
                </a:solidFill>
              </a:rPr>
              <a:t> (obiteljsko poljoprivredno gospodarstvo)</a:t>
            </a:r>
            <a:endParaRPr/>
          </a:p>
          <a:p>
            <a:pPr indent="0" lvl="0" marL="0" rtl="0" algn="ctr">
              <a:lnSpc>
                <a:spcPct val="90000"/>
              </a:lnSpc>
              <a:spcBef>
                <a:spcPts val="0"/>
              </a:spcBef>
              <a:spcAft>
                <a:spcPts val="0"/>
              </a:spcAft>
              <a:buClr>
                <a:schemeClr val="lt1"/>
              </a:buClr>
              <a:buSzPct val="81081"/>
              <a:buNone/>
            </a:pPr>
            <a:r>
              <a:rPr lang="hr-HR" sz="2400">
                <a:solidFill>
                  <a:schemeClr val="lt1"/>
                </a:solidFill>
              </a:rPr>
              <a:t> </a:t>
            </a:r>
            <a:r>
              <a:rPr lang="hr-HR" sz="3000">
                <a:solidFill>
                  <a:schemeClr val="lt1"/>
                </a:solidFill>
              </a:rPr>
              <a:t>– </a:t>
            </a:r>
            <a:r>
              <a:rPr b="1" lang="hr-HR" sz="3000">
                <a:solidFill>
                  <a:schemeClr val="lt1"/>
                </a:solidFill>
              </a:rPr>
              <a:t>96,8%</a:t>
            </a:r>
            <a:r>
              <a:rPr lang="hr-HR" sz="3000">
                <a:solidFill>
                  <a:schemeClr val="lt1"/>
                </a:solidFill>
              </a:rPr>
              <a:t> of all farmers</a:t>
            </a:r>
            <a:endParaRPr sz="3000">
              <a:solidFill>
                <a:schemeClr val="lt1"/>
              </a:solidFill>
            </a:endParaRPr>
          </a:p>
          <a:p>
            <a:pPr indent="0" lvl="0" marL="0" rtl="0" algn="ctr">
              <a:lnSpc>
                <a:spcPct val="90000"/>
              </a:lnSpc>
              <a:spcBef>
                <a:spcPts val="0"/>
              </a:spcBef>
              <a:spcAft>
                <a:spcPts val="0"/>
              </a:spcAft>
              <a:buClr>
                <a:schemeClr val="dk1"/>
              </a:buClr>
              <a:buSzPct val="64864"/>
              <a:buNone/>
            </a:pPr>
            <a:r>
              <a:t/>
            </a:r>
            <a:endParaRPr sz="3000">
              <a:solidFill>
                <a:schemeClr val="lt1"/>
              </a:solidFill>
            </a:endParaRPr>
          </a:p>
          <a:p>
            <a:pPr indent="0" lvl="0" marL="0" rtl="0" algn="ctr">
              <a:lnSpc>
                <a:spcPct val="90000"/>
              </a:lnSpc>
              <a:spcBef>
                <a:spcPts val="0"/>
              </a:spcBef>
              <a:spcAft>
                <a:spcPts val="0"/>
              </a:spcAft>
              <a:buClr>
                <a:schemeClr val="lt1"/>
              </a:buClr>
              <a:buSzPct val="81081"/>
              <a:buNone/>
            </a:pPr>
            <a:r>
              <a:rPr lang="hr-HR" sz="2400">
                <a:solidFill>
                  <a:schemeClr val="lt1"/>
                </a:solidFill>
              </a:rPr>
              <a:t>- Biggest hub is in Zagrebačka županija (14 295 farmers)</a:t>
            </a:r>
            <a:endParaRPr/>
          </a:p>
          <a:p>
            <a:pPr indent="0" lvl="0" marL="0" rtl="0" algn="ctr">
              <a:lnSpc>
                <a:spcPct val="90000"/>
              </a:lnSpc>
              <a:spcBef>
                <a:spcPts val="0"/>
              </a:spcBef>
              <a:spcAft>
                <a:spcPts val="0"/>
              </a:spcAft>
              <a:buClr>
                <a:schemeClr val="dk1"/>
              </a:buClr>
              <a:buSzPct val="81081"/>
              <a:buNone/>
            </a:pPr>
            <a:r>
              <a:t/>
            </a:r>
            <a:endParaRPr sz="2400">
              <a:solidFill>
                <a:schemeClr val="lt1"/>
              </a:solidFill>
            </a:endParaRPr>
          </a:p>
          <a:p>
            <a:pPr indent="0" lvl="0" marL="0" rtl="0" algn="ctr">
              <a:lnSpc>
                <a:spcPct val="90000"/>
              </a:lnSpc>
              <a:spcBef>
                <a:spcPts val="0"/>
              </a:spcBef>
              <a:spcAft>
                <a:spcPts val="0"/>
              </a:spcAft>
              <a:buClr>
                <a:schemeClr val="lt1"/>
              </a:buClr>
              <a:buSzPct val="81081"/>
              <a:buNone/>
            </a:pPr>
            <a:r>
              <a:rPr lang="hr-HR" sz="2400">
                <a:solidFill>
                  <a:schemeClr val="lt1"/>
                </a:solidFill>
              </a:rPr>
              <a:t>Source: „Zeleno izvješće 2018.”</a:t>
            </a:r>
            <a:endParaRPr sz="2400">
              <a:solidFill>
                <a:schemeClr val="lt1"/>
              </a:solidFill>
            </a:endParaRPr>
          </a:p>
        </p:txBody>
      </p:sp>
      <p:pic>
        <p:nvPicPr>
          <p:cNvPr id="244" name="Google Shape;244;p8"/>
          <p:cNvPicPr preferRelativeResize="0"/>
          <p:nvPr/>
        </p:nvPicPr>
        <p:blipFill rotWithShape="1">
          <a:blip r:embed="rId4">
            <a:alphaModFix/>
          </a:blip>
          <a:srcRect b="0" l="0" r="0" t="0"/>
          <a:stretch/>
        </p:blipFill>
        <p:spPr>
          <a:xfrm>
            <a:off x="7607876" y="1610464"/>
            <a:ext cx="2934082" cy="29863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 calcmode="lin" valueType="num">
                                      <p:cBhvr additive="base">
                                        <p:cTn dur="500"/>
                                        <p:tgtEl>
                                          <p:spTgt spid="2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 calcmode="lin" valueType="num">
                                      <p:cBhvr additive="base">
                                        <p:cTn dur="500"/>
                                        <p:tgtEl>
                                          <p:spTgt spid="24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 calcmode="lin" valueType="num">
                                      <p:cBhvr additive="base">
                                        <p:cTn dur="500"/>
                                        <p:tgtEl>
                                          <p:spTgt spid="24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anim calcmode="lin" valueType="num">
                                      <p:cBhvr additive="base">
                                        <p:cTn dur="500"/>
                                        <p:tgtEl>
                                          <p:spTgt spid="24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anim calcmode="lin" valueType="num">
                                      <p:cBhvr additive="base">
                                        <p:cTn dur="500"/>
                                        <p:tgtEl>
                                          <p:spTgt spid="24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anim calcmode="lin" valueType="num">
                                      <p:cBhvr additive="base">
                                        <p:cTn dur="500"/>
                                        <p:tgtEl>
                                          <p:spTgt spid="24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6" st="6"/>
                                            </p:txEl>
                                          </p:spTgt>
                                        </p:tgtEl>
                                        <p:attrNameLst>
                                          <p:attrName>style.visibility</p:attrName>
                                        </p:attrNameLst>
                                      </p:cBhvr>
                                      <p:to>
                                        <p:strVal val="visible"/>
                                      </p:to>
                                    </p:set>
                                    <p:anim calcmode="lin" valueType="num">
                                      <p:cBhvr additive="base">
                                        <p:cTn dur="500"/>
                                        <p:tgtEl>
                                          <p:spTgt spid="24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7" st="7"/>
                                            </p:txEl>
                                          </p:spTgt>
                                        </p:tgtEl>
                                        <p:attrNameLst>
                                          <p:attrName>style.visibility</p:attrName>
                                        </p:attrNameLst>
                                      </p:cBhvr>
                                      <p:to>
                                        <p:strVal val="visible"/>
                                      </p:to>
                                    </p:set>
                                    <p:anim calcmode="lin" valueType="num">
                                      <p:cBhvr additive="base">
                                        <p:cTn dur="500"/>
                                        <p:tgtEl>
                                          <p:spTgt spid="24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8" st="8"/>
                                            </p:txEl>
                                          </p:spTgt>
                                        </p:tgtEl>
                                        <p:attrNameLst>
                                          <p:attrName>style.visibility</p:attrName>
                                        </p:attrNameLst>
                                      </p:cBhvr>
                                      <p:to>
                                        <p:strVal val="visible"/>
                                      </p:to>
                                    </p:set>
                                    <p:anim calcmode="lin" valueType="num">
                                      <p:cBhvr additive="base">
                                        <p:cTn dur="500"/>
                                        <p:tgtEl>
                                          <p:spTgt spid="24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xEl>
                                              <p:pRg end="9" st="9"/>
                                            </p:txEl>
                                          </p:spTgt>
                                        </p:tgtEl>
                                        <p:attrNameLst>
                                          <p:attrName>style.visibility</p:attrName>
                                        </p:attrNameLst>
                                      </p:cBhvr>
                                      <p:to>
                                        <p:strVal val="visible"/>
                                      </p:to>
                                    </p:set>
                                    <p:anim calcmode="lin" valueType="num">
                                      <p:cBhvr additive="base">
                                        <p:cTn dur="500"/>
                                        <p:tgtEl>
                                          <p:spTgt spid="24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E6FDFE"/>
        </a:solidFill>
      </p:bgPr>
    </p:bg>
    <p:spTree>
      <p:nvGrpSpPr>
        <p:cNvPr id="249" name="Shape 249"/>
        <p:cNvGrpSpPr/>
        <p:nvPr/>
      </p:nvGrpSpPr>
      <p:grpSpPr>
        <a:xfrm>
          <a:off x="0" y="0"/>
          <a:ext cx="0" cy="0"/>
          <a:chOff x="0" y="0"/>
          <a:chExt cx="0" cy="0"/>
        </a:xfrm>
      </p:grpSpPr>
      <p:sp>
        <p:nvSpPr>
          <p:cNvPr id="250" name="Google Shape;250;p9"/>
          <p:cNvSpPr txBox="1"/>
          <p:nvPr>
            <p:ph idx="1" type="body"/>
          </p:nvPr>
        </p:nvSpPr>
        <p:spPr>
          <a:xfrm>
            <a:off x="1498746" y="629081"/>
            <a:ext cx="11300768"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4800"/>
              <a:buNone/>
            </a:pPr>
            <a:r>
              <a:rPr lang="hr-HR" sz="4800"/>
              <a:t>Farmers are poor, market is unsustainable…</a:t>
            </a:r>
            <a:endParaRPr/>
          </a:p>
        </p:txBody>
      </p:sp>
      <p:sp>
        <p:nvSpPr>
          <p:cNvPr id="251" name="Google Shape;251;p9"/>
          <p:cNvSpPr/>
          <p:nvPr/>
        </p:nvSpPr>
        <p:spPr>
          <a:xfrm>
            <a:off x="5489529" y="3400429"/>
            <a:ext cx="1196553" cy="1196553"/>
          </a:xfrm>
          <a:prstGeom prst="ellipse">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nvGrpSpPr>
          <p:cNvPr id="252" name="Google Shape;252;p9"/>
          <p:cNvGrpSpPr/>
          <p:nvPr/>
        </p:nvGrpSpPr>
        <p:grpSpPr>
          <a:xfrm>
            <a:off x="5358961" y="3269861"/>
            <a:ext cx="1457690" cy="1457690"/>
            <a:chOff x="3800748" y="2996968"/>
            <a:chExt cx="1525427" cy="1525427"/>
          </a:xfrm>
        </p:grpSpPr>
        <p:sp>
          <p:nvSpPr>
            <p:cNvPr id="253" name="Google Shape;253;p9"/>
            <p:cNvSpPr/>
            <p:nvPr/>
          </p:nvSpPr>
          <p:spPr>
            <a:xfrm rot="1800000">
              <a:off x="4023402" y="3219622"/>
              <a:ext cx="1080120" cy="1080120"/>
            </a:xfrm>
            <a:prstGeom prst="blockArc">
              <a:avLst>
                <a:gd fmla="val 10800000" name="adj1"/>
                <a:gd fmla="val 14902241" name="adj2"/>
                <a:gd fmla="val 20569" name="adj3"/>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54" name="Google Shape;254;p9"/>
            <p:cNvSpPr/>
            <p:nvPr/>
          </p:nvSpPr>
          <p:spPr>
            <a:xfrm rot="-2520000">
              <a:off x="4023402" y="3219622"/>
              <a:ext cx="1080120" cy="1080120"/>
            </a:xfrm>
            <a:prstGeom prst="blockArc">
              <a:avLst>
                <a:gd fmla="val 10800000" name="adj1"/>
                <a:gd fmla="val 14902241" name="adj2"/>
                <a:gd fmla="val 20569"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55" name="Google Shape;255;p9"/>
            <p:cNvSpPr/>
            <p:nvPr/>
          </p:nvSpPr>
          <p:spPr>
            <a:xfrm rot="-6900000">
              <a:off x="4023402" y="3219622"/>
              <a:ext cx="1080120" cy="1080120"/>
            </a:xfrm>
            <a:prstGeom prst="blockArc">
              <a:avLst>
                <a:gd fmla="val 10800000" name="adj1"/>
                <a:gd fmla="val 14902241" name="adj2"/>
                <a:gd fmla="val 20569"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56" name="Google Shape;256;p9"/>
            <p:cNvSpPr/>
            <p:nvPr/>
          </p:nvSpPr>
          <p:spPr>
            <a:xfrm rot="10440000">
              <a:off x="4023402" y="3219622"/>
              <a:ext cx="1080120" cy="1080120"/>
            </a:xfrm>
            <a:prstGeom prst="blockArc">
              <a:avLst>
                <a:gd fmla="val 10800000" name="adj1"/>
                <a:gd fmla="val 14902241" name="adj2"/>
                <a:gd fmla="val 20569"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57" name="Google Shape;257;p9"/>
            <p:cNvSpPr/>
            <p:nvPr/>
          </p:nvSpPr>
          <p:spPr>
            <a:xfrm rot="6120000">
              <a:off x="4023402" y="3219622"/>
              <a:ext cx="1080120" cy="1080120"/>
            </a:xfrm>
            <a:prstGeom prst="blockArc">
              <a:avLst>
                <a:gd fmla="val 10800000" name="adj1"/>
                <a:gd fmla="val 14902241" name="adj2"/>
                <a:gd fmla="val 20569" name="adj3"/>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grpSp>
        <p:nvGrpSpPr>
          <p:cNvPr id="258" name="Google Shape;258;p9"/>
          <p:cNvGrpSpPr/>
          <p:nvPr/>
        </p:nvGrpSpPr>
        <p:grpSpPr>
          <a:xfrm rot="-2580000">
            <a:off x="4407431" y="2187722"/>
            <a:ext cx="1180978" cy="1776940"/>
            <a:chOff x="3954829" y="1674065"/>
            <a:chExt cx="1091921" cy="1642943"/>
          </a:xfrm>
        </p:grpSpPr>
        <p:sp>
          <p:nvSpPr>
            <p:cNvPr id="259" name="Google Shape;259;p9"/>
            <p:cNvSpPr/>
            <p:nvPr/>
          </p:nvSpPr>
          <p:spPr>
            <a:xfrm rot="10800000">
              <a:off x="3954829" y="1674065"/>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60" name="Google Shape;260;p9"/>
            <p:cNvSpPr/>
            <p:nvPr/>
          </p:nvSpPr>
          <p:spPr>
            <a:xfrm>
              <a:off x="4121275" y="1756703"/>
              <a:ext cx="842835" cy="842835"/>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95959"/>
                </a:solidFill>
                <a:latin typeface="Arial"/>
                <a:ea typeface="Arial"/>
                <a:cs typeface="Arial"/>
                <a:sym typeface="Arial"/>
              </a:endParaRPr>
            </a:p>
          </p:txBody>
        </p:sp>
      </p:grpSp>
      <p:grpSp>
        <p:nvGrpSpPr>
          <p:cNvPr id="261" name="Google Shape;261;p9"/>
          <p:cNvGrpSpPr/>
          <p:nvPr/>
        </p:nvGrpSpPr>
        <p:grpSpPr>
          <a:xfrm>
            <a:off x="-41187" y="2261609"/>
            <a:ext cx="4509443" cy="1110259"/>
            <a:chOff x="39214" y="2979541"/>
            <a:chExt cx="2851808" cy="4101378"/>
          </a:xfrm>
        </p:grpSpPr>
        <p:sp>
          <p:nvSpPr>
            <p:cNvPr id="262" name="Google Shape;262;p9"/>
            <p:cNvSpPr txBox="1"/>
            <p:nvPr/>
          </p:nvSpPr>
          <p:spPr>
            <a:xfrm>
              <a:off x="368547" y="2979541"/>
              <a:ext cx="2441502" cy="17054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2400">
                  <a:solidFill>
                    <a:srgbClr val="3F3F3F"/>
                  </a:solidFill>
                  <a:latin typeface="Arial"/>
                  <a:ea typeface="Arial"/>
                  <a:cs typeface="Arial"/>
                  <a:sym typeface="Arial"/>
                </a:rPr>
                <a:t>Number of OPGs</a:t>
              </a:r>
              <a:endParaRPr b="1" sz="2400">
                <a:solidFill>
                  <a:srgbClr val="3F3F3F"/>
                </a:solidFill>
                <a:latin typeface="Arial"/>
                <a:ea typeface="Arial"/>
                <a:cs typeface="Arial"/>
                <a:sym typeface="Arial"/>
              </a:endParaRPr>
            </a:p>
          </p:txBody>
        </p:sp>
        <p:sp>
          <p:nvSpPr>
            <p:cNvPr id="263" name="Google Shape;263;p9"/>
            <p:cNvSpPr txBox="1"/>
            <p:nvPr/>
          </p:nvSpPr>
          <p:spPr>
            <a:xfrm>
              <a:off x="39214" y="4465936"/>
              <a:ext cx="2851808" cy="26149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r-HR" sz="2000">
                  <a:solidFill>
                    <a:srgbClr val="3F3F3F"/>
                  </a:solidFill>
                  <a:latin typeface="Arial"/>
                  <a:ea typeface="Arial"/>
                  <a:cs typeface="Arial"/>
                  <a:sym typeface="Arial"/>
                </a:rPr>
                <a:t>162 966 – November 2020., </a:t>
              </a:r>
              <a:endParaRPr/>
            </a:p>
            <a:p>
              <a:pPr indent="0" lvl="0" marL="0" marR="0" rtl="0" algn="ctr">
                <a:spcBef>
                  <a:spcPts val="0"/>
                </a:spcBef>
                <a:spcAft>
                  <a:spcPts val="0"/>
                </a:spcAft>
                <a:buNone/>
              </a:pPr>
              <a:r>
                <a:rPr lang="hr-HR" sz="2000">
                  <a:solidFill>
                    <a:srgbClr val="3F3F3F"/>
                  </a:solidFill>
                  <a:latin typeface="Arial"/>
                  <a:ea typeface="Arial"/>
                  <a:cs typeface="Arial"/>
                  <a:sym typeface="Arial"/>
                </a:rPr>
                <a:t>source: komora.hr</a:t>
              </a:r>
              <a:endParaRPr sz="2000">
                <a:solidFill>
                  <a:srgbClr val="3F3F3F"/>
                </a:solidFill>
                <a:latin typeface="Arial"/>
                <a:ea typeface="Arial"/>
                <a:cs typeface="Arial"/>
                <a:sym typeface="Arial"/>
              </a:endParaRPr>
            </a:p>
          </p:txBody>
        </p:sp>
      </p:grpSp>
      <p:grpSp>
        <p:nvGrpSpPr>
          <p:cNvPr id="264" name="Google Shape;264;p9"/>
          <p:cNvGrpSpPr/>
          <p:nvPr/>
        </p:nvGrpSpPr>
        <p:grpSpPr>
          <a:xfrm flipH="1">
            <a:off x="7149130" y="5282255"/>
            <a:ext cx="4860900" cy="1486831"/>
            <a:chOff x="100186" y="3876951"/>
            <a:chExt cx="3074073" cy="1486831"/>
          </a:xfrm>
        </p:grpSpPr>
        <p:sp>
          <p:nvSpPr>
            <p:cNvPr id="265" name="Google Shape;265;p9"/>
            <p:cNvSpPr txBox="1"/>
            <p:nvPr/>
          </p:nvSpPr>
          <p:spPr>
            <a:xfrm>
              <a:off x="100186" y="3876951"/>
              <a:ext cx="307407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r-HR" sz="2400">
                  <a:solidFill>
                    <a:srgbClr val="3F3F3F"/>
                  </a:solidFill>
                  <a:latin typeface="Arial"/>
                  <a:ea typeface="Arial"/>
                  <a:cs typeface="Arial"/>
                  <a:sym typeface="Arial"/>
                </a:rPr>
                <a:t>Import of foods</a:t>
              </a:r>
              <a:endParaRPr b="1" sz="2400">
                <a:solidFill>
                  <a:srgbClr val="3F3F3F"/>
                </a:solidFill>
                <a:latin typeface="Arial"/>
                <a:ea typeface="Arial"/>
                <a:cs typeface="Arial"/>
                <a:sym typeface="Arial"/>
              </a:endParaRPr>
            </a:p>
          </p:txBody>
        </p:sp>
        <p:sp>
          <p:nvSpPr>
            <p:cNvPr id="266" name="Google Shape;266;p9"/>
            <p:cNvSpPr txBox="1"/>
            <p:nvPr/>
          </p:nvSpPr>
          <p:spPr>
            <a:xfrm>
              <a:off x="299887" y="4348119"/>
              <a:ext cx="2481259" cy="101566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hr-HR" sz="2000">
                  <a:solidFill>
                    <a:srgbClr val="3F3F3F"/>
                  </a:solidFill>
                  <a:latin typeface="Arial"/>
                  <a:ea typeface="Arial"/>
                  <a:cs typeface="Arial"/>
                  <a:sym typeface="Arial"/>
                </a:rPr>
                <a:t>1258 mil. - 2020., source: dzs.hr</a:t>
              </a:r>
              <a:endParaRPr sz="2000">
                <a:solidFill>
                  <a:srgbClr val="3F3F3F"/>
                </a:solidFill>
                <a:latin typeface="Arial"/>
                <a:ea typeface="Arial"/>
                <a:cs typeface="Arial"/>
                <a:sym typeface="Arial"/>
              </a:endParaRPr>
            </a:p>
            <a:p>
              <a:pPr indent="0" lvl="0" marL="0" marR="0" rtl="0" algn="ctr">
                <a:spcBef>
                  <a:spcPts val="0"/>
                </a:spcBef>
                <a:spcAft>
                  <a:spcPts val="0"/>
                </a:spcAft>
                <a:buNone/>
              </a:pPr>
              <a:r>
                <a:rPr lang="hr-HR" sz="2000">
                  <a:solidFill>
                    <a:srgbClr val="3F3F3F"/>
                  </a:solidFill>
                  <a:latin typeface="Arial"/>
                  <a:ea typeface="Arial"/>
                  <a:cs typeface="Arial"/>
                  <a:sym typeface="Arial"/>
                </a:rPr>
                <a:t>Deficit – 1.4 billion euro</a:t>
              </a:r>
              <a:endParaRPr/>
            </a:p>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267" name="Google Shape;267;p9"/>
          <p:cNvGrpSpPr/>
          <p:nvPr/>
        </p:nvGrpSpPr>
        <p:grpSpPr>
          <a:xfrm rot="6300000">
            <a:off x="6796990" y="3692970"/>
            <a:ext cx="1180977" cy="1776942"/>
            <a:chOff x="3835366" y="1655796"/>
            <a:chExt cx="1091921" cy="1642943"/>
          </a:xfrm>
        </p:grpSpPr>
        <p:sp>
          <p:nvSpPr>
            <p:cNvPr id="268" name="Google Shape;268;p9"/>
            <p:cNvSpPr/>
            <p:nvPr/>
          </p:nvSpPr>
          <p:spPr>
            <a:xfrm rot="10800000">
              <a:off x="3835366" y="1655796"/>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3">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69" name="Google Shape;269;p9"/>
            <p:cNvSpPr/>
            <p:nvPr/>
          </p:nvSpPr>
          <p:spPr>
            <a:xfrm>
              <a:off x="4047404" y="1725799"/>
              <a:ext cx="842835" cy="84283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95959"/>
                </a:solidFill>
                <a:latin typeface="Arial"/>
                <a:ea typeface="Arial"/>
                <a:cs typeface="Arial"/>
                <a:sym typeface="Arial"/>
              </a:endParaRPr>
            </a:p>
          </p:txBody>
        </p:sp>
      </p:grpSp>
      <p:pic>
        <p:nvPicPr>
          <p:cNvPr id="270" name="Google Shape;270;p9"/>
          <p:cNvPicPr preferRelativeResize="0"/>
          <p:nvPr/>
        </p:nvPicPr>
        <p:blipFill rotWithShape="1">
          <a:blip r:embed="rId3">
            <a:alphaModFix/>
          </a:blip>
          <a:srcRect b="0" l="0" r="0" t="0"/>
          <a:stretch/>
        </p:blipFill>
        <p:spPr>
          <a:xfrm>
            <a:off x="7720390" y="1204152"/>
            <a:ext cx="3918653" cy="2608353"/>
          </a:xfrm>
          <a:prstGeom prst="rect">
            <a:avLst/>
          </a:prstGeom>
          <a:noFill/>
          <a:ln>
            <a:noFill/>
          </a:ln>
        </p:spPr>
      </p:pic>
      <p:pic>
        <p:nvPicPr>
          <p:cNvPr id="271" name="Google Shape;271;p9"/>
          <p:cNvPicPr preferRelativeResize="0"/>
          <p:nvPr/>
        </p:nvPicPr>
        <p:blipFill rotWithShape="1">
          <a:blip r:embed="rId4">
            <a:alphaModFix/>
          </a:blip>
          <a:srcRect b="0" l="0" r="0" t="0"/>
          <a:stretch/>
        </p:blipFill>
        <p:spPr>
          <a:xfrm>
            <a:off x="554761" y="3927713"/>
            <a:ext cx="3913495" cy="2445935"/>
          </a:xfrm>
          <a:prstGeom prst="rect">
            <a:avLst/>
          </a:prstGeom>
          <a:noFill/>
          <a:ln>
            <a:noFill/>
          </a:ln>
        </p:spPr>
      </p:pic>
      <p:pic>
        <p:nvPicPr>
          <p:cNvPr id="272" name="Google Shape;272;p9"/>
          <p:cNvPicPr preferRelativeResize="0"/>
          <p:nvPr/>
        </p:nvPicPr>
        <p:blipFill>
          <a:blip r:embed="rId5">
            <a:alphaModFix/>
          </a:blip>
          <a:stretch>
            <a:fillRect/>
          </a:stretch>
        </p:blipFill>
        <p:spPr>
          <a:xfrm>
            <a:off x="4589926" y="2496050"/>
            <a:ext cx="384675" cy="552525"/>
          </a:xfrm>
          <a:prstGeom prst="rect">
            <a:avLst/>
          </a:prstGeom>
          <a:noFill/>
          <a:ln>
            <a:noFill/>
          </a:ln>
        </p:spPr>
      </p:pic>
      <p:pic>
        <p:nvPicPr>
          <p:cNvPr id="273" name="Google Shape;273;p9"/>
          <p:cNvPicPr preferRelativeResize="0"/>
          <p:nvPr/>
        </p:nvPicPr>
        <p:blipFill>
          <a:blip r:embed="rId6">
            <a:alphaModFix/>
          </a:blip>
          <a:stretch>
            <a:fillRect/>
          </a:stretch>
        </p:blipFill>
        <p:spPr>
          <a:xfrm>
            <a:off x="7624550" y="4384050"/>
            <a:ext cx="237141" cy="724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E6FDFE"/>
        </a:solidFill>
      </p:bgPr>
    </p:bg>
    <p:spTree>
      <p:nvGrpSpPr>
        <p:cNvPr id="277" name="Shape 277"/>
        <p:cNvGrpSpPr/>
        <p:nvPr/>
      </p:nvGrpSpPr>
      <p:grpSpPr>
        <a:xfrm>
          <a:off x="0" y="0"/>
          <a:ext cx="0" cy="0"/>
          <a:chOff x="0" y="0"/>
          <a:chExt cx="0" cy="0"/>
        </a:xfrm>
      </p:grpSpPr>
      <p:sp>
        <p:nvSpPr>
          <p:cNvPr id="278" name="Google Shape;278;p10"/>
          <p:cNvSpPr txBox="1"/>
          <p:nvPr>
            <p:ph idx="1" type="body"/>
          </p:nvPr>
        </p:nvSpPr>
        <p:spPr>
          <a:xfrm>
            <a:off x="329475" y="-88370"/>
            <a:ext cx="3251124" cy="272054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4000"/>
              <a:buNone/>
            </a:pPr>
            <a:r>
              <a:rPr lang="hr-HR" sz="4000">
                <a:solidFill>
                  <a:srgbClr val="C00000"/>
                </a:solidFill>
              </a:rPr>
              <a:t>Historical overview</a:t>
            </a:r>
            <a:endParaRPr/>
          </a:p>
        </p:txBody>
      </p:sp>
      <p:sp>
        <p:nvSpPr>
          <p:cNvPr id="279" name="Google Shape;279;p10"/>
          <p:cNvSpPr txBox="1"/>
          <p:nvPr/>
        </p:nvSpPr>
        <p:spPr>
          <a:xfrm>
            <a:off x="4206717" y="912952"/>
            <a:ext cx="7834964"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100"/>
              <a:buFont typeface="Arial"/>
              <a:buChar char="•"/>
            </a:pPr>
            <a:r>
              <a:rPr lang="hr-HR" sz="2100">
                <a:solidFill>
                  <a:schemeClr val="dk1"/>
                </a:solidFill>
                <a:latin typeface="Arial"/>
                <a:ea typeface="Arial"/>
                <a:cs typeface="Arial"/>
                <a:sym typeface="Arial"/>
              </a:rPr>
              <a:t>Legacy of </a:t>
            </a:r>
            <a:r>
              <a:rPr lang="hr-HR" sz="2100">
                <a:solidFill>
                  <a:srgbClr val="FFC000"/>
                </a:solidFill>
                <a:latin typeface="Arial"/>
                <a:ea typeface="Arial"/>
                <a:cs typeface="Arial"/>
                <a:sym typeface="Arial"/>
              </a:rPr>
              <a:t>Yugoslavia</a:t>
            </a:r>
            <a:endParaRPr sz="2100">
              <a:solidFill>
                <a:srgbClr val="FFC000"/>
              </a:solidFill>
              <a:latin typeface="Arial"/>
              <a:ea typeface="Arial"/>
              <a:cs typeface="Arial"/>
              <a:sym typeface="Arial"/>
            </a:endParaRPr>
          </a:p>
          <a:p>
            <a:pPr indent="0" lvl="0" marL="0" marR="0" rtl="0" algn="l">
              <a:spcBef>
                <a:spcPts val="0"/>
              </a:spcBef>
              <a:spcAft>
                <a:spcPts val="0"/>
              </a:spcAft>
              <a:buNone/>
            </a:pPr>
            <a:r>
              <a:t/>
            </a:r>
            <a:endParaRPr sz="2100">
              <a:solidFill>
                <a:srgbClr val="FFC000"/>
              </a:solidFill>
              <a:latin typeface="Arial"/>
              <a:ea typeface="Arial"/>
              <a:cs typeface="Arial"/>
              <a:sym typeface="Arial"/>
            </a:endParaRPr>
          </a:p>
          <a:p>
            <a:pPr indent="-285750" lvl="0" marL="285750" marR="0" rtl="0" algn="l">
              <a:spcBef>
                <a:spcPts val="0"/>
              </a:spcBef>
              <a:spcAft>
                <a:spcPts val="0"/>
              </a:spcAft>
              <a:buClr>
                <a:schemeClr val="dk1"/>
              </a:buClr>
              <a:buSzPts val="2100"/>
              <a:buFont typeface="Arial"/>
              <a:buChar char="•"/>
            </a:pPr>
            <a:r>
              <a:rPr lang="hr-HR" sz="2100">
                <a:solidFill>
                  <a:schemeClr val="dk1"/>
                </a:solidFill>
                <a:latin typeface="Arial"/>
                <a:ea typeface="Arial"/>
                <a:cs typeface="Arial"/>
                <a:sym typeface="Arial"/>
              </a:rPr>
              <a:t>Government used to </a:t>
            </a:r>
            <a:r>
              <a:rPr lang="hr-HR" sz="2100">
                <a:solidFill>
                  <a:srgbClr val="00B0F0"/>
                </a:solidFill>
                <a:latin typeface="Arial"/>
                <a:ea typeface="Arial"/>
                <a:cs typeface="Arial"/>
                <a:sym typeface="Arial"/>
              </a:rPr>
              <a:t>buy out all the products</a:t>
            </a:r>
            <a:r>
              <a:rPr lang="hr-HR" sz="2100">
                <a:solidFill>
                  <a:schemeClr val="dk1"/>
                </a:solidFill>
                <a:latin typeface="Arial"/>
                <a:ea typeface="Arial"/>
                <a:cs typeface="Arial"/>
                <a:sym typeface="Arial"/>
              </a:rPr>
              <a:t> from the farmers </a:t>
            </a:r>
            <a:r>
              <a:rPr lang="hr-HR" sz="2100">
                <a:solidFill>
                  <a:srgbClr val="00B0F0"/>
                </a:solidFill>
                <a:latin typeface="Arial"/>
                <a:ea typeface="Arial"/>
                <a:cs typeface="Arial"/>
                <a:sym typeface="Arial"/>
              </a:rPr>
              <a:t>directly</a:t>
            </a:r>
            <a:endParaRPr sz="2100">
              <a:solidFill>
                <a:srgbClr val="00B0F0"/>
              </a:solidFill>
              <a:latin typeface="Arial"/>
              <a:ea typeface="Arial"/>
              <a:cs typeface="Arial"/>
              <a:sym typeface="Arial"/>
            </a:endParaRPr>
          </a:p>
          <a:p>
            <a:pPr indent="0" lvl="0" marL="0" marR="0" rtl="0" algn="l">
              <a:spcBef>
                <a:spcPts val="0"/>
              </a:spcBef>
              <a:spcAft>
                <a:spcPts val="0"/>
              </a:spcAft>
              <a:buNone/>
            </a:pPr>
            <a:r>
              <a:t/>
            </a:r>
            <a:endParaRPr sz="2100">
              <a:solidFill>
                <a:srgbClr val="00B0F0"/>
              </a:solidFill>
              <a:latin typeface="Arial"/>
              <a:ea typeface="Arial"/>
              <a:cs typeface="Arial"/>
              <a:sym typeface="Arial"/>
            </a:endParaRPr>
          </a:p>
          <a:p>
            <a:pPr indent="-285750" lvl="0" marL="285750" marR="0" rtl="0" algn="l">
              <a:spcBef>
                <a:spcPts val="0"/>
              </a:spcBef>
              <a:spcAft>
                <a:spcPts val="0"/>
              </a:spcAft>
              <a:buClr>
                <a:schemeClr val="dk1"/>
              </a:buClr>
              <a:buSzPts val="2100"/>
              <a:buFont typeface="Arial"/>
              <a:buChar char="•"/>
            </a:pPr>
            <a:r>
              <a:rPr lang="hr-HR" sz="2100">
                <a:solidFill>
                  <a:schemeClr val="dk1"/>
                </a:solidFill>
                <a:latin typeface="Arial"/>
                <a:ea typeface="Arial"/>
                <a:cs typeface="Arial"/>
                <a:sym typeface="Arial"/>
              </a:rPr>
              <a:t>Transition to the capitalistic market </a:t>
            </a:r>
            <a:r>
              <a:rPr lang="hr-HR" sz="2100">
                <a:solidFill>
                  <a:srgbClr val="FF0000"/>
                </a:solidFill>
                <a:latin typeface="Arial"/>
                <a:ea typeface="Arial"/>
                <a:cs typeface="Arial"/>
                <a:sym typeface="Arial"/>
              </a:rPr>
              <a:t>never</a:t>
            </a:r>
            <a:r>
              <a:rPr lang="hr-HR" sz="2100">
                <a:solidFill>
                  <a:schemeClr val="dk1"/>
                </a:solidFill>
                <a:latin typeface="Arial"/>
                <a:ea typeface="Arial"/>
                <a:cs typeface="Arial"/>
                <a:sym typeface="Arial"/>
              </a:rPr>
              <a:t> truly happened</a:t>
            </a:r>
            <a:endParaRPr/>
          </a:p>
        </p:txBody>
      </p:sp>
      <p:grpSp>
        <p:nvGrpSpPr>
          <p:cNvPr id="280" name="Google Shape;280;p10"/>
          <p:cNvGrpSpPr/>
          <p:nvPr/>
        </p:nvGrpSpPr>
        <p:grpSpPr>
          <a:xfrm>
            <a:off x="5621064" y="3506002"/>
            <a:ext cx="6344933" cy="3090349"/>
            <a:chOff x="2658197" y="2394396"/>
            <a:chExt cx="9010575" cy="3540726"/>
          </a:xfrm>
        </p:grpSpPr>
        <p:pic>
          <p:nvPicPr>
            <p:cNvPr descr="Slika na kojoj se prikazuje karta&#10;&#10;Opis je automatski generiran" id="281" name="Google Shape;281;p10"/>
            <p:cNvPicPr preferRelativeResize="0"/>
            <p:nvPr/>
          </p:nvPicPr>
          <p:blipFill rotWithShape="1">
            <a:blip r:embed="rId3">
              <a:alphaModFix/>
            </a:blip>
            <a:srcRect b="0" l="0" r="0" t="0"/>
            <a:stretch/>
          </p:blipFill>
          <p:spPr>
            <a:xfrm>
              <a:off x="6511124" y="2394396"/>
              <a:ext cx="5157648" cy="3086099"/>
            </a:xfrm>
            <a:prstGeom prst="rect">
              <a:avLst/>
            </a:prstGeom>
            <a:noFill/>
            <a:ln>
              <a:noFill/>
            </a:ln>
          </p:spPr>
        </p:pic>
        <p:pic>
          <p:nvPicPr>
            <p:cNvPr descr="Slika na kojoj se prikazuje trava, na otvorenom, nebo, kamion&#10;&#10;Opis je automatski generiran" id="282" name="Google Shape;282;p10"/>
            <p:cNvPicPr preferRelativeResize="0"/>
            <p:nvPr/>
          </p:nvPicPr>
          <p:blipFill rotWithShape="1">
            <a:blip r:embed="rId4">
              <a:alphaModFix/>
            </a:blip>
            <a:srcRect b="0" l="0" r="0" t="0"/>
            <a:stretch/>
          </p:blipFill>
          <p:spPr>
            <a:xfrm>
              <a:off x="2658197" y="2992087"/>
              <a:ext cx="3924047" cy="2943035"/>
            </a:xfrm>
            <a:prstGeom prst="rect">
              <a:avLst/>
            </a:prstGeom>
            <a:noFill/>
            <a:ln>
              <a:noFill/>
            </a:ln>
          </p:spPr>
        </p:pic>
      </p:grpSp>
      <p:pic>
        <p:nvPicPr>
          <p:cNvPr descr="Slika na kojoj se prikazuje na otvorenom, osoba, stablo&#10;&#10;Opis je automatski generiran" id="283" name="Google Shape;283;p10"/>
          <p:cNvPicPr preferRelativeResize="0"/>
          <p:nvPr/>
        </p:nvPicPr>
        <p:blipFill rotWithShape="1">
          <a:blip r:embed="rId5">
            <a:alphaModFix/>
          </a:blip>
          <a:srcRect b="0" l="0" r="0" t="0"/>
          <a:stretch/>
        </p:blipFill>
        <p:spPr>
          <a:xfrm>
            <a:off x="226003" y="3429000"/>
            <a:ext cx="4663440" cy="31089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B2B2B2"/>
            </a:gs>
            <a:gs pos="74000">
              <a:srgbClr val="C5E5AF"/>
            </a:gs>
            <a:gs pos="83000">
              <a:srgbClr val="C5E5AF"/>
            </a:gs>
            <a:gs pos="100000">
              <a:srgbClr val="D8EDC9"/>
            </a:gs>
          </a:gsLst>
          <a:lin ang="5400000" scaled="0"/>
        </a:gradFill>
      </p:bgPr>
    </p:bg>
    <p:spTree>
      <p:nvGrpSpPr>
        <p:cNvPr id="288" name="Shape 288"/>
        <p:cNvGrpSpPr/>
        <p:nvPr/>
      </p:nvGrpSpPr>
      <p:grpSpPr>
        <a:xfrm>
          <a:off x="0" y="0"/>
          <a:ext cx="0" cy="0"/>
          <a:chOff x="0" y="0"/>
          <a:chExt cx="0" cy="0"/>
        </a:xfrm>
      </p:grpSpPr>
      <p:pic>
        <p:nvPicPr>
          <p:cNvPr id="289" name="Google Shape;289;p11"/>
          <p:cNvPicPr preferRelativeResize="0"/>
          <p:nvPr/>
        </p:nvPicPr>
        <p:blipFill rotWithShape="1">
          <a:blip r:embed="rId3">
            <a:alphaModFix/>
          </a:blip>
          <a:srcRect b="0" l="21899" r="21899" t="0"/>
          <a:stretch/>
        </p:blipFill>
        <p:spPr>
          <a:xfrm>
            <a:off x="4708956" y="1632879"/>
            <a:ext cx="2849586" cy="2849586"/>
          </a:xfrm>
          <a:custGeom>
            <a:rect b="b" l="l" r="r" t="t"/>
            <a:pathLst>
              <a:path extrusionOk="0" h="2849586" w="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ln>
            <a:noFill/>
          </a:ln>
        </p:spPr>
      </p:pic>
      <p:pic>
        <p:nvPicPr>
          <p:cNvPr id="290" name="Google Shape;290;p11"/>
          <p:cNvPicPr preferRelativeResize="0"/>
          <p:nvPr/>
        </p:nvPicPr>
        <p:blipFill rotWithShape="1">
          <a:blip r:embed="rId4">
            <a:alphaModFix/>
          </a:blip>
          <a:srcRect b="4" l="15062" r="9940" t="0"/>
          <a:stretch/>
        </p:blipFill>
        <p:spPr>
          <a:xfrm>
            <a:off x="881164" y="1632879"/>
            <a:ext cx="2849586" cy="2849586"/>
          </a:xfrm>
          <a:custGeom>
            <a:rect b="b" l="l" r="r" t="t"/>
            <a:pathLst>
              <a:path extrusionOk="0" h="2849586" w="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ln>
            <a:noFill/>
          </a:ln>
        </p:spPr>
      </p:pic>
      <p:pic>
        <p:nvPicPr>
          <p:cNvPr id="291" name="Google Shape;291;p11"/>
          <p:cNvPicPr preferRelativeResize="0"/>
          <p:nvPr/>
        </p:nvPicPr>
        <p:blipFill rotWithShape="1">
          <a:blip r:embed="rId5">
            <a:alphaModFix/>
          </a:blip>
          <a:srcRect b="0" l="12500" r="12500" t="0"/>
          <a:stretch/>
        </p:blipFill>
        <p:spPr>
          <a:xfrm>
            <a:off x="8536749" y="1632879"/>
            <a:ext cx="2849586" cy="2849586"/>
          </a:xfrm>
          <a:custGeom>
            <a:rect b="b" l="l" r="r" t="t"/>
            <a:pathLst>
              <a:path extrusionOk="0" h="2849586" w="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ln>
            <a:noFill/>
          </a:ln>
        </p:spPr>
      </p:pic>
      <p:sp>
        <p:nvSpPr>
          <p:cNvPr id="292" name="Google Shape;292;p11"/>
          <p:cNvSpPr/>
          <p:nvPr/>
        </p:nvSpPr>
        <p:spPr>
          <a:xfrm>
            <a:off x="4989846" y="4763450"/>
            <a:ext cx="228780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hr-HR" sz="4400" cap="none">
                <a:solidFill>
                  <a:schemeClr val="dk1"/>
                </a:solidFill>
                <a:latin typeface="Arial"/>
                <a:ea typeface="Arial"/>
                <a:cs typeface="Arial"/>
                <a:sym typeface="Arial"/>
              </a:rPr>
              <a:t>Matej</a:t>
            </a:r>
            <a:endParaRPr/>
          </a:p>
        </p:txBody>
      </p:sp>
      <p:sp>
        <p:nvSpPr>
          <p:cNvPr id="293" name="Google Shape;293;p11"/>
          <p:cNvSpPr/>
          <p:nvPr/>
        </p:nvSpPr>
        <p:spPr>
          <a:xfrm>
            <a:off x="1319148" y="4763450"/>
            <a:ext cx="197361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hr-HR" sz="4400" cap="none">
                <a:solidFill>
                  <a:schemeClr val="dk1"/>
                </a:solidFill>
                <a:latin typeface="Arial"/>
                <a:ea typeface="Arial"/>
                <a:cs typeface="Arial"/>
                <a:sym typeface="Arial"/>
              </a:rPr>
              <a:t>Bra</a:t>
            </a:r>
            <a:r>
              <a:rPr lang="hr-HR" sz="4400">
                <a:solidFill>
                  <a:schemeClr val="dk1"/>
                </a:solidFill>
                <a:latin typeface="Arial"/>
                <a:ea typeface="Arial"/>
                <a:cs typeface="Arial"/>
                <a:sym typeface="Arial"/>
              </a:rPr>
              <a:t>nko</a:t>
            </a:r>
            <a:endParaRPr b="0" sz="4400" cap="none">
              <a:solidFill>
                <a:schemeClr val="dk1"/>
              </a:solidFill>
              <a:latin typeface="Arial"/>
              <a:ea typeface="Arial"/>
              <a:cs typeface="Arial"/>
              <a:sym typeface="Arial"/>
            </a:endParaRPr>
          </a:p>
        </p:txBody>
      </p:sp>
      <p:sp>
        <p:nvSpPr>
          <p:cNvPr id="294" name="Google Shape;294;p11"/>
          <p:cNvSpPr/>
          <p:nvPr/>
        </p:nvSpPr>
        <p:spPr>
          <a:xfrm>
            <a:off x="9131827" y="4763452"/>
            <a:ext cx="165942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r-HR" sz="4400">
                <a:solidFill>
                  <a:schemeClr val="dk1"/>
                </a:solidFill>
                <a:latin typeface="Arial"/>
                <a:ea typeface="Arial"/>
                <a:cs typeface="Arial"/>
                <a:sym typeface="Arial"/>
              </a:rPr>
              <a:t>Zoran</a:t>
            </a:r>
            <a:endParaRPr b="0" sz="4400"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Leader for Success">
      <a:dk1>
        <a:srgbClr val="000000"/>
      </a:dk1>
      <a:lt1>
        <a:srgbClr val="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Leader for Success">
      <a:dk1>
        <a:srgbClr val="000000"/>
      </a:dk1>
      <a:lt1>
        <a:srgbClr val="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sustava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a sustava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2021-03-12T23:48:52Z</dcterms:created>
  <dc:creator>Vilim Marijan Boroša</dc:creator>
</cp:coreProperties>
</file>